
<file path=[Content_Types].xml><?xml version="1.0" encoding="utf-8"?>
<Types xmlns="http://schemas.openxmlformats.org/package/2006/content-types">
  <Default Extension="jpeg" ContentType="image/jpeg"/>
  <Default Extension="tiff" ContentType="image/tiff"/>
  <Default Extension="png" ContentType="image/png"/>
  <Default Extension="gif" ContentType="image/gif"/>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3"/>
    <p:sldId id="257" r:id="rId4"/>
    <p:sldId id="258" r:id="rId5"/>
    <p:sldId id="262" r:id="rId6"/>
    <p:sldId id="261" r:id="rId7"/>
    <p:sldId id="264" r:id="rId8"/>
    <p:sldId id="265" r:id="rId9"/>
    <p:sldId id="266" r:id="rId10"/>
    <p:sldId id="267" r:id="rId11"/>
    <p:sldId id="268" r:id="rId12"/>
    <p:sldId id="269" r:id="rId13"/>
    <p:sldId id="270" r:id="rId14"/>
    <p:sldId id="273" r:id="rId15"/>
    <p:sldId id="272" r:id="rId16"/>
    <p:sldId id="274" r:id="rId17"/>
    <p:sldId id="275" r:id="rId18"/>
    <p:sldId id="276" r:id="rId19"/>
    <p:sldId id="279" r:id="rId20"/>
    <p:sldId id="280" r:id="rId22"/>
    <p:sldId id="278" r:id="rId23"/>
    <p:sldId id="260" r:id="rId24"/>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47"/>
    <p:restoredTop sz="94683"/>
  </p:normalViewPr>
  <p:slideViewPr>
    <p:cSldViewPr snapToGrid="0">
      <p:cViewPr varScale="1">
        <p:scale>
          <a:sx n="94" d="100"/>
          <a:sy n="94" d="100"/>
        </p:scale>
        <p:origin x="7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773125F5-4BB1-6843-889D-727CC86F59EF}" type="doc">
      <dgm:prSet loTypeId="urn:microsoft.com/office/officeart/2005/8/layout/hList1" loCatId="" qsTypeId="urn:microsoft.com/office/officeart/2005/8/quickstyle/simple4" qsCatId="simple" csTypeId="urn:microsoft.com/office/officeart/2005/8/colors/accent1_2" csCatId="accent1" phldr="1"/>
      <dgm:spPr/>
      <dgm:t>
        <a:bodyPr/>
        <a:lstStyle/>
        <a:p>
          <a:endParaRPr lang="en-US"/>
        </a:p>
      </dgm:t>
    </dgm:pt>
    <dgm:pt modelId="{3725C4D0-98A4-F946-8446-45A1E34E56A6}">
      <dgm:prSet phldrT="[Text]" custT="1"/>
      <dgm:spPr/>
      <dgm:t>
        <a:bodyPr/>
        <a:lstStyle/>
        <a:p>
          <a:r>
            <a:rPr lang="en-US" altLang="zh-CN" sz="3000" dirty="0" smtClean="0">
              <a:latin typeface="微软雅黑" panose="020B0503020204020204" charset="-122"/>
              <a:ea typeface="微软雅黑" panose="020B0503020204020204" charset="-122"/>
              <a:cs typeface="微软雅黑" panose="020B0503020204020204" charset="-122"/>
            </a:rPr>
            <a:t>C</a:t>
          </a:r>
          <a:r>
            <a:rPr lang="zh-CN" altLang="en-US" sz="3000" dirty="0" smtClean="0">
              <a:latin typeface="微软雅黑" panose="020B0503020204020204" charset="-122"/>
              <a:ea typeface="微软雅黑" panose="020B0503020204020204" charset="-122"/>
              <a:cs typeface="微软雅黑" panose="020B0503020204020204" charset="-122"/>
            </a:rPr>
            <a:t>端</a:t>
          </a:r>
          <a:endParaRPr lang="en-US" sz="3000" dirty="0">
            <a:latin typeface="微软雅黑" panose="020B0503020204020204" charset="-122"/>
            <a:ea typeface="微软雅黑" panose="020B0503020204020204" charset="-122"/>
            <a:cs typeface="微软雅黑" panose="020B0503020204020204" charset="-122"/>
          </a:endParaRPr>
        </a:p>
      </dgm:t>
    </dgm:pt>
    <dgm:pt modelId="{5AFBB246-E7BD-A146-B5B9-47047B7F5AE3}" cxnId="{CB2E1CFF-F2BA-EF4B-8079-D3AB547BA0E2}" type="par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3A0D746C-8FA6-6C43-8AB1-6CC5FDAF0170}" cxnId="{CB2E1CFF-F2BA-EF4B-8079-D3AB547BA0E2}" type="sib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48237110-335A-4C4A-A9EC-4004D46884EC}">
      <dgm:prSet phldrT="[Text]" custT="1"/>
      <dgm:spPr/>
      <dgm:t>
        <a:bodyPr/>
        <a:lstStyle/>
        <a:p>
          <a:r>
            <a:rPr lang="zh-CN" altLang="en-US" sz="3000" dirty="0" smtClean="0">
              <a:latin typeface="微软雅黑" panose="020B0503020204020204" charset="-122"/>
              <a:ea typeface="微软雅黑" panose="020B0503020204020204" charset="-122"/>
              <a:cs typeface="微软雅黑" panose="020B0503020204020204" charset="-122"/>
            </a:rPr>
            <a:t>推荐</a:t>
          </a:r>
          <a:r>
            <a:rPr lang="en-US" altLang="zh-CN" sz="3000" dirty="0" smtClean="0">
              <a:latin typeface="微软雅黑" panose="020B0503020204020204" charset="-122"/>
              <a:ea typeface="微软雅黑" panose="020B0503020204020204" charset="-122"/>
              <a:cs typeface="微软雅黑" panose="020B0503020204020204" charset="-122"/>
            </a:rPr>
            <a:t>/</a:t>
          </a:r>
          <a:r>
            <a:rPr lang="zh-CN" altLang="en-US" sz="3000" dirty="0" smtClean="0">
              <a:latin typeface="微软雅黑" panose="020B0503020204020204" charset="-122"/>
              <a:ea typeface="微软雅黑" panose="020B0503020204020204" charset="-122"/>
              <a:cs typeface="微软雅黑" panose="020B0503020204020204" charset="-122"/>
            </a:rPr>
            <a:t>搜索</a:t>
          </a:r>
          <a:endParaRPr lang="en-US" sz="3000" dirty="0">
            <a:latin typeface="微软雅黑" panose="020B0503020204020204" charset="-122"/>
            <a:ea typeface="微软雅黑" panose="020B0503020204020204" charset="-122"/>
            <a:cs typeface="微软雅黑" panose="020B0503020204020204" charset="-122"/>
          </a:endParaRPr>
        </a:p>
      </dgm:t>
    </dgm:pt>
    <dgm:pt modelId="{E406DE4B-E3D3-6443-9900-E6DF577665FE}" cxnId="{2AAC238F-3B5F-0441-99B3-DE24823F453B}" type="par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BFE6092D-B31D-034C-BCCE-A51526BD498D}" cxnId="{2AAC238F-3B5F-0441-99B3-DE24823F453B}" type="sib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69EE8A27-6593-2449-9A53-ABA35AE2234E}">
      <dgm:prSet phldrT="[Text]" custT="1"/>
      <dgm:spPr/>
      <dgm:t>
        <a:bodyPr/>
        <a:lstStyle/>
        <a:p>
          <a:r>
            <a:rPr lang="zh-CN" altLang="en-US" sz="3000" dirty="0" smtClean="0">
              <a:latin typeface="微软雅黑" panose="020B0503020204020204" charset="-122"/>
              <a:ea typeface="微软雅黑" panose="020B0503020204020204" charset="-122"/>
              <a:cs typeface="微软雅黑" panose="020B0503020204020204" charset="-122"/>
            </a:rPr>
            <a:t>广告</a:t>
          </a:r>
          <a:endParaRPr lang="en-US" sz="3000" dirty="0">
            <a:latin typeface="微软雅黑" panose="020B0503020204020204" charset="-122"/>
            <a:ea typeface="微软雅黑" panose="020B0503020204020204" charset="-122"/>
            <a:cs typeface="微软雅黑" panose="020B0503020204020204" charset="-122"/>
          </a:endParaRPr>
        </a:p>
      </dgm:t>
    </dgm:pt>
    <dgm:pt modelId="{D6F1F07A-609F-9B49-BDD2-C6AE8E920438}" cxnId="{3182F97F-AC68-9B42-B6B9-1045DEF7E4A4}" type="par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A57AB5AD-F894-984B-AA35-9D1CBBB24747}" cxnId="{3182F97F-AC68-9B42-B6B9-1045DEF7E4A4}" type="sib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9307F755-34BA-7445-A904-B4F28B9C4BAE}">
      <dgm:prSet phldrT="[Text]" custT="1"/>
      <dgm:spPr/>
      <dgm:t>
        <a:bodyPr/>
        <a:lstStyle/>
        <a:p>
          <a:r>
            <a:rPr lang="en-US" altLang="zh-CN" sz="3000" dirty="0" smtClean="0">
              <a:latin typeface="微软雅黑" panose="020B0503020204020204" charset="-122"/>
              <a:ea typeface="微软雅黑" panose="020B0503020204020204" charset="-122"/>
              <a:cs typeface="微软雅黑" panose="020B0503020204020204" charset="-122"/>
            </a:rPr>
            <a:t>B</a:t>
          </a:r>
          <a:r>
            <a:rPr lang="zh-CN" altLang="en-US" sz="3000" dirty="0" smtClean="0">
              <a:latin typeface="微软雅黑" panose="020B0503020204020204" charset="-122"/>
              <a:ea typeface="微软雅黑" panose="020B0503020204020204" charset="-122"/>
              <a:cs typeface="微软雅黑" panose="020B0503020204020204" charset="-122"/>
            </a:rPr>
            <a:t>端</a:t>
          </a:r>
          <a:endParaRPr lang="en-US" sz="3000" dirty="0">
            <a:latin typeface="微软雅黑" panose="020B0503020204020204" charset="-122"/>
            <a:ea typeface="微软雅黑" panose="020B0503020204020204" charset="-122"/>
            <a:cs typeface="微软雅黑" panose="020B0503020204020204" charset="-122"/>
          </a:endParaRPr>
        </a:p>
      </dgm:t>
    </dgm:pt>
    <dgm:pt modelId="{8E4687A5-912A-7849-9B76-748EE6A0801A}" cxnId="{20FE0AFD-891C-A046-A262-5A89A1FF015B}" type="par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11A1F57E-FD54-D04F-883B-108D53A14785}" cxnId="{20FE0AFD-891C-A046-A262-5A89A1FF015B}" type="sib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9194B520-7016-794D-A409-F0319CEEE0E7}">
      <dgm:prSet phldrT="[Text]" custT="1"/>
      <dgm:spPr/>
      <dgm:t>
        <a:bodyPr/>
        <a:lstStyle/>
        <a:p>
          <a:r>
            <a:rPr lang="zh-CN" altLang="en-US" sz="3000" dirty="0" smtClean="0">
              <a:latin typeface="微软雅黑" panose="020B0503020204020204" charset="-122"/>
              <a:ea typeface="微软雅黑" panose="020B0503020204020204" charset="-122"/>
              <a:cs typeface="微软雅黑" panose="020B0503020204020204" charset="-122"/>
            </a:rPr>
            <a:t>商家数据产品</a:t>
          </a:r>
          <a:endParaRPr lang="en-US" sz="3000" dirty="0">
            <a:latin typeface="微软雅黑" panose="020B0503020204020204" charset="-122"/>
            <a:ea typeface="微软雅黑" panose="020B0503020204020204" charset="-122"/>
            <a:cs typeface="微软雅黑" panose="020B0503020204020204" charset="-122"/>
          </a:endParaRPr>
        </a:p>
      </dgm:t>
    </dgm:pt>
    <dgm:pt modelId="{78A494E5-BF77-E243-9407-13FF60009131}" cxnId="{3C023306-C7BB-604E-B6F7-F7F8D19DA5C0}" type="par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C6E2C2A6-5EF9-6441-BF17-B3CC2E0EF4CE}" cxnId="{3C023306-C7BB-604E-B6F7-F7F8D19DA5C0}" type="sib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611C4B24-184F-8441-B23A-D1BE0DA4DC1E}">
      <dgm:prSet phldrT="[Text]" custT="1"/>
      <dgm:spPr/>
      <dgm:t>
        <a:bodyPr/>
        <a:lstStyle/>
        <a:p>
          <a:r>
            <a:rPr lang="zh-CN" altLang="en-US" sz="3000" dirty="0" smtClean="0">
              <a:latin typeface="微软雅黑" panose="020B0503020204020204" charset="-122"/>
              <a:ea typeface="微软雅黑" panose="020B0503020204020204" charset="-122"/>
              <a:cs typeface="微软雅黑" panose="020B0503020204020204" charset="-122"/>
            </a:rPr>
            <a:t>精准营销</a:t>
          </a:r>
          <a:endParaRPr lang="en-US" sz="3000" dirty="0">
            <a:latin typeface="微软雅黑" panose="020B0503020204020204" charset="-122"/>
            <a:ea typeface="微软雅黑" panose="020B0503020204020204" charset="-122"/>
            <a:cs typeface="微软雅黑" panose="020B0503020204020204" charset="-122"/>
          </a:endParaRPr>
        </a:p>
      </dgm:t>
    </dgm:pt>
    <dgm:pt modelId="{BC56AD5A-4C12-244F-ABA3-7E3AE6B63895}" cxnId="{DA707B64-EDA9-144A-AD49-4BCC1DE3F12E}" type="par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F382E891-1DD2-414D-8815-148FF598860B}" cxnId="{DA707B64-EDA9-144A-AD49-4BCC1DE3F12E}" type="sib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C2D0D268-E7AC-554D-A066-EFA12F973FCE}">
      <dgm:prSet phldrT="[Text]" custT="1"/>
      <dgm:spPr/>
      <dgm:t>
        <a:bodyPr/>
        <a:lstStyle/>
        <a:p>
          <a:r>
            <a:rPr lang="en-US" altLang="zh-CN" sz="3000" dirty="0" smtClean="0">
              <a:latin typeface="微软雅黑" panose="020B0503020204020204" charset="-122"/>
              <a:ea typeface="微软雅黑" panose="020B0503020204020204" charset="-122"/>
              <a:cs typeface="微软雅黑" panose="020B0503020204020204" charset="-122"/>
            </a:rPr>
            <a:t>BD</a:t>
          </a:r>
          <a:r>
            <a:rPr lang="zh-CN" altLang="en-US" sz="3000" dirty="0" smtClean="0">
              <a:latin typeface="微软雅黑" panose="020B0503020204020204" charset="-122"/>
              <a:ea typeface="微软雅黑" panose="020B0503020204020204" charset="-122"/>
              <a:cs typeface="微软雅黑" panose="020B0503020204020204" charset="-122"/>
            </a:rPr>
            <a:t>端</a:t>
          </a:r>
          <a:endParaRPr lang="en-US" sz="3000" dirty="0">
            <a:latin typeface="微软雅黑" panose="020B0503020204020204" charset="-122"/>
            <a:ea typeface="微软雅黑" panose="020B0503020204020204" charset="-122"/>
            <a:cs typeface="微软雅黑" panose="020B0503020204020204" charset="-122"/>
          </a:endParaRPr>
        </a:p>
      </dgm:t>
    </dgm:pt>
    <dgm:pt modelId="{B9E44CC1-A004-AC41-A2AD-3A3C93241782}" cxnId="{8BAB5F66-3306-CB47-8FC7-381CB466CE17}" type="par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41937522-2833-C14F-A3BA-B170D0D2BEB0}" cxnId="{8BAB5F66-3306-CB47-8FC7-381CB466CE17}" type="sib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09AFA8B2-EE5A-3348-AAFC-1AAC8F2A38B1}">
      <dgm:prSet phldrT="[Text]" custT="1"/>
      <dgm:spPr/>
      <dgm:t>
        <a:bodyPr/>
        <a:lstStyle/>
        <a:p>
          <a:r>
            <a:rPr lang="zh-CN" altLang="en-US" sz="3000" dirty="0" smtClean="0">
              <a:latin typeface="微软雅黑" panose="020B0503020204020204" charset="-122"/>
              <a:ea typeface="微软雅黑" panose="020B0503020204020204" charset="-122"/>
              <a:cs typeface="微软雅黑" panose="020B0503020204020204" charset="-122"/>
            </a:rPr>
            <a:t>审单优化</a:t>
          </a:r>
          <a:endParaRPr lang="en-US" sz="3000" dirty="0">
            <a:latin typeface="微软雅黑" panose="020B0503020204020204" charset="-122"/>
            <a:ea typeface="微软雅黑" panose="020B0503020204020204" charset="-122"/>
            <a:cs typeface="微软雅黑" panose="020B0503020204020204" charset="-122"/>
          </a:endParaRPr>
        </a:p>
      </dgm:t>
    </dgm:pt>
    <dgm:pt modelId="{5613A7FB-C380-3D4E-B1F5-89FA78292E56}" cxnId="{D94BD4EC-11C2-C94A-A4F5-7B90AC63F43E}" type="par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1C1486D6-7E63-6A49-9449-230F32B2D75D}" cxnId="{D94BD4EC-11C2-C94A-A4F5-7B90AC63F43E}" type="sib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8963453D-E1FB-E144-B6EC-25F357C2C775}">
      <dgm:prSet phldrT="[Text]" custT="1"/>
      <dgm:spPr/>
      <dgm:t>
        <a:bodyPr/>
        <a:lstStyle/>
        <a:p>
          <a:r>
            <a:rPr lang="zh-CN" altLang="en-US" sz="3000" dirty="0" smtClean="0">
              <a:latin typeface="微软雅黑" panose="020B0503020204020204" charset="-122"/>
              <a:ea typeface="微软雅黑" panose="020B0503020204020204" charset="-122"/>
              <a:cs typeface="微软雅黑" panose="020B0503020204020204" charset="-122"/>
            </a:rPr>
            <a:t>蜂窝推荐</a:t>
          </a:r>
          <a:endParaRPr lang="en-US" sz="3000" dirty="0">
            <a:latin typeface="微软雅黑" panose="020B0503020204020204" charset="-122"/>
            <a:ea typeface="微软雅黑" panose="020B0503020204020204" charset="-122"/>
            <a:cs typeface="微软雅黑" panose="020B0503020204020204" charset="-122"/>
          </a:endParaRPr>
        </a:p>
      </dgm:t>
    </dgm:pt>
    <dgm:pt modelId="{6A05443F-D42C-6B4C-9FE3-5DC51553FCDA}" cxnId="{228E6701-09AB-CE4C-852C-B9949AFE7483}" type="par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594B3BB0-B987-1748-BAFA-4AC66931ABE5}" cxnId="{228E6701-09AB-CE4C-852C-B9949AFE7483}" type="sibTrans">
      <dgm:prSet/>
      <dgm:spPr/>
      <dgm:t>
        <a:bodyPr/>
        <a:lstStyle/>
        <a:p>
          <a:endParaRPr lang="en-US">
            <a:latin typeface="微软雅黑" panose="020B0503020204020204" charset="-122"/>
            <a:ea typeface="微软雅黑" panose="020B0503020204020204" charset="-122"/>
            <a:cs typeface="微软雅黑" panose="020B0503020204020204" charset="-122"/>
          </a:endParaRPr>
        </a:p>
      </dgm:t>
    </dgm:pt>
    <dgm:pt modelId="{849CD6B3-508F-AB45-9ED0-5F0AD67C8FFA}">
      <dgm:prSet phldrT="[Text]" custT="1"/>
      <dgm:spPr/>
      <dgm:t>
        <a:bodyPr/>
        <a:lstStyle/>
        <a:p>
          <a:r>
            <a:rPr lang="zh-CN" altLang="en-US" sz="3000" dirty="0" smtClean="0">
              <a:latin typeface="微软雅黑" panose="020B0503020204020204" charset="-122"/>
              <a:ea typeface="微软雅黑" panose="020B0503020204020204" charset="-122"/>
              <a:cs typeface="微软雅黑" panose="020B0503020204020204" charset="-122"/>
            </a:rPr>
            <a:t>商家经营建议</a:t>
          </a:r>
          <a:endParaRPr lang="en-US" sz="3000" dirty="0">
            <a:latin typeface="微软雅黑" panose="020B0503020204020204" charset="-122"/>
            <a:ea typeface="微软雅黑" panose="020B0503020204020204" charset="-122"/>
            <a:cs typeface="微软雅黑" panose="020B0503020204020204" charset="-122"/>
          </a:endParaRPr>
        </a:p>
      </dgm:t>
    </dgm:pt>
    <dgm:pt modelId="{6AFE07F8-A2CC-A444-B66F-98080173A70B}" cxnId="{340A97EB-9FD0-684B-8E3F-C5CEBE3A56DF}" type="parTrans">
      <dgm:prSet/>
      <dgm:spPr/>
      <dgm:t>
        <a:bodyPr/>
        <a:lstStyle/>
        <a:p>
          <a:endParaRPr lang="en-US"/>
        </a:p>
      </dgm:t>
    </dgm:pt>
    <dgm:pt modelId="{1097C5E3-A9C6-1740-B523-7B60EE3A14CA}" cxnId="{340A97EB-9FD0-684B-8E3F-C5CEBE3A56DF}" type="sibTrans">
      <dgm:prSet/>
      <dgm:spPr/>
      <dgm:t>
        <a:bodyPr/>
        <a:lstStyle/>
        <a:p>
          <a:endParaRPr lang="en-US"/>
        </a:p>
      </dgm:t>
    </dgm:pt>
    <dgm:pt modelId="{4F5B6876-97B0-1C45-B152-9864B5053599}">
      <dgm:prSet phldrT="[Text]" custT="1"/>
      <dgm:spPr/>
      <dgm:t>
        <a:bodyPr/>
        <a:lstStyle/>
        <a:p>
          <a:r>
            <a:rPr lang="zh-CN" altLang="en-US" sz="3000" dirty="0" smtClean="0">
              <a:latin typeface="微软雅黑" panose="020B0503020204020204" charset="-122"/>
              <a:ea typeface="微软雅黑" panose="020B0503020204020204" charset="-122"/>
              <a:cs typeface="微软雅黑" panose="020B0503020204020204" charset="-122"/>
            </a:rPr>
            <a:t>智能上单</a:t>
          </a:r>
          <a:endParaRPr lang="en-US" sz="3000" dirty="0">
            <a:latin typeface="微软雅黑" panose="020B0503020204020204" charset="-122"/>
            <a:ea typeface="微软雅黑" panose="020B0503020204020204" charset="-122"/>
            <a:cs typeface="微软雅黑" panose="020B0503020204020204" charset="-122"/>
          </a:endParaRPr>
        </a:p>
      </dgm:t>
    </dgm:pt>
    <dgm:pt modelId="{626D200D-1237-5447-83E5-996EAC0E279A}" cxnId="{3F8E59AF-671D-FA4B-9A4B-A0F5121A9C74}" type="parTrans">
      <dgm:prSet/>
      <dgm:spPr/>
      <dgm:t>
        <a:bodyPr/>
        <a:lstStyle/>
        <a:p>
          <a:endParaRPr lang="en-US"/>
        </a:p>
      </dgm:t>
    </dgm:pt>
    <dgm:pt modelId="{4EED1880-FF28-C048-8C83-A20686A5C09A}" cxnId="{3F8E59AF-671D-FA4B-9A4B-A0F5121A9C74}" type="sibTrans">
      <dgm:prSet/>
      <dgm:spPr/>
      <dgm:t>
        <a:bodyPr/>
        <a:lstStyle/>
        <a:p>
          <a:endParaRPr lang="en-US"/>
        </a:p>
      </dgm:t>
    </dgm:pt>
    <dgm:pt modelId="{5B911A92-D579-CC4F-B6F1-08FCE4196ECD}" type="pres">
      <dgm:prSet presAssocID="{773125F5-4BB1-6843-889D-727CC86F59EF}" presName="Name0" presStyleCnt="0">
        <dgm:presLayoutVars>
          <dgm:dir/>
          <dgm:animLvl val="lvl"/>
          <dgm:resizeHandles val="exact"/>
        </dgm:presLayoutVars>
      </dgm:prSet>
      <dgm:spPr/>
    </dgm:pt>
    <dgm:pt modelId="{48497BE1-F866-4649-93E0-96E4C30BBA76}" type="pres">
      <dgm:prSet presAssocID="{3725C4D0-98A4-F946-8446-45A1E34E56A6}" presName="composite" presStyleCnt="0"/>
      <dgm:spPr/>
    </dgm:pt>
    <dgm:pt modelId="{4289AF84-130F-ED43-BCFD-2D797D14FE47}" type="pres">
      <dgm:prSet presAssocID="{3725C4D0-98A4-F946-8446-45A1E34E56A6}" presName="parTx" presStyleLbl="alignNode1" presStyleIdx="0" presStyleCnt="3">
        <dgm:presLayoutVars>
          <dgm:chMax val="0"/>
          <dgm:chPref val="0"/>
          <dgm:bulletEnabled val="1"/>
        </dgm:presLayoutVars>
      </dgm:prSet>
      <dgm:spPr/>
    </dgm:pt>
    <dgm:pt modelId="{F940ED25-3427-BB41-9B74-4B2924C7FBA1}" type="pres">
      <dgm:prSet presAssocID="{3725C4D0-98A4-F946-8446-45A1E34E56A6}" presName="desTx" presStyleLbl="alignAccFollowNode1" presStyleIdx="0" presStyleCnt="3">
        <dgm:presLayoutVars>
          <dgm:bulletEnabled val="1"/>
        </dgm:presLayoutVars>
      </dgm:prSet>
      <dgm:spPr/>
      <dgm:t>
        <a:bodyPr/>
        <a:lstStyle/>
        <a:p>
          <a:endParaRPr lang="en-US"/>
        </a:p>
      </dgm:t>
    </dgm:pt>
    <dgm:pt modelId="{6BE97E92-F173-5F40-9AD6-0CD98FB6E831}" type="pres">
      <dgm:prSet presAssocID="{3A0D746C-8FA6-6C43-8AB1-6CC5FDAF0170}" presName="space" presStyleCnt="0"/>
      <dgm:spPr/>
    </dgm:pt>
    <dgm:pt modelId="{989D1D07-CEB3-374D-8C96-F971774A37F5}" type="pres">
      <dgm:prSet presAssocID="{9307F755-34BA-7445-A904-B4F28B9C4BAE}" presName="composite" presStyleCnt="0"/>
      <dgm:spPr/>
    </dgm:pt>
    <dgm:pt modelId="{86A22969-E218-AB4E-BFF5-68CE9CE2935D}" type="pres">
      <dgm:prSet presAssocID="{9307F755-34BA-7445-A904-B4F28B9C4BAE}" presName="parTx" presStyleLbl="alignNode1" presStyleIdx="1" presStyleCnt="3">
        <dgm:presLayoutVars>
          <dgm:chMax val="0"/>
          <dgm:chPref val="0"/>
          <dgm:bulletEnabled val="1"/>
        </dgm:presLayoutVars>
      </dgm:prSet>
      <dgm:spPr/>
    </dgm:pt>
    <dgm:pt modelId="{6026160C-468D-6F41-9AD5-7F5AA1F0EE51}" type="pres">
      <dgm:prSet presAssocID="{9307F755-34BA-7445-A904-B4F28B9C4BAE}" presName="desTx" presStyleLbl="alignAccFollowNode1" presStyleIdx="1" presStyleCnt="3">
        <dgm:presLayoutVars>
          <dgm:bulletEnabled val="1"/>
        </dgm:presLayoutVars>
      </dgm:prSet>
      <dgm:spPr/>
    </dgm:pt>
    <dgm:pt modelId="{2A44DD63-0E1E-3B48-AC7B-4F532318F313}" type="pres">
      <dgm:prSet presAssocID="{11A1F57E-FD54-D04F-883B-108D53A14785}" presName="space" presStyleCnt="0"/>
      <dgm:spPr/>
    </dgm:pt>
    <dgm:pt modelId="{A3ED9AE9-CAE4-EA43-891F-66FF82FB297D}" type="pres">
      <dgm:prSet presAssocID="{C2D0D268-E7AC-554D-A066-EFA12F973FCE}" presName="composite" presStyleCnt="0"/>
      <dgm:spPr/>
    </dgm:pt>
    <dgm:pt modelId="{53DA9A80-AE88-7D44-BAFB-6CDB59748F0A}" type="pres">
      <dgm:prSet presAssocID="{C2D0D268-E7AC-554D-A066-EFA12F973FCE}" presName="parTx" presStyleLbl="alignNode1" presStyleIdx="2" presStyleCnt="3">
        <dgm:presLayoutVars>
          <dgm:chMax val="0"/>
          <dgm:chPref val="0"/>
          <dgm:bulletEnabled val="1"/>
        </dgm:presLayoutVars>
      </dgm:prSet>
      <dgm:spPr/>
    </dgm:pt>
    <dgm:pt modelId="{149C782A-9FF0-1C47-ABC8-F60E245A34DC}" type="pres">
      <dgm:prSet presAssocID="{C2D0D268-E7AC-554D-A066-EFA12F973FCE}" presName="desTx" presStyleLbl="alignAccFollowNode1" presStyleIdx="2" presStyleCnt="3">
        <dgm:presLayoutVars>
          <dgm:bulletEnabled val="1"/>
        </dgm:presLayoutVars>
      </dgm:prSet>
      <dgm:spPr/>
      <dgm:t>
        <a:bodyPr/>
        <a:lstStyle/>
        <a:p>
          <a:endParaRPr lang="en-US"/>
        </a:p>
      </dgm:t>
    </dgm:pt>
  </dgm:ptLst>
  <dgm:cxnLst>
    <dgm:cxn modelId="{471F891E-2D9E-C244-8236-5A97C7B5FA74}" type="presOf" srcId="{69EE8A27-6593-2449-9A53-ABA35AE2234E}" destId="{F940ED25-3427-BB41-9B74-4B2924C7FBA1}" srcOrd="0" destOrd="1" presId="urn:microsoft.com/office/officeart/2005/8/layout/hList1"/>
    <dgm:cxn modelId="{8BAB5F66-3306-CB47-8FC7-381CB466CE17}" srcId="{773125F5-4BB1-6843-889D-727CC86F59EF}" destId="{C2D0D268-E7AC-554D-A066-EFA12F973FCE}" srcOrd="2" destOrd="0" parTransId="{B9E44CC1-A004-AC41-A2AD-3A3C93241782}" sibTransId="{41937522-2833-C14F-A3BA-B170D0D2BEB0}"/>
    <dgm:cxn modelId="{20FE0AFD-891C-A046-A262-5A89A1FF015B}" srcId="{773125F5-4BB1-6843-889D-727CC86F59EF}" destId="{9307F755-34BA-7445-A904-B4F28B9C4BAE}" srcOrd="1" destOrd="0" parTransId="{8E4687A5-912A-7849-9B76-748EE6A0801A}" sibTransId="{11A1F57E-FD54-D04F-883B-108D53A14785}"/>
    <dgm:cxn modelId="{228E6701-09AB-CE4C-852C-B9949AFE7483}" srcId="{C2D0D268-E7AC-554D-A066-EFA12F973FCE}" destId="{8963453D-E1FB-E144-B6EC-25F357C2C775}" srcOrd="1" destOrd="0" parTransId="{6A05443F-D42C-6B4C-9FE3-5DC51553FCDA}" sibTransId="{594B3BB0-B987-1748-BAFA-4AC66931ABE5}"/>
    <dgm:cxn modelId="{CB2E1CFF-F2BA-EF4B-8079-D3AB547BA0E2}" srcId="{773125F5-4BB1-6843-889D-727CC86F59EF}" destId="{3725C4D0-98A4-F946-8446-45A1E34E56A6}" srcOrd="0" destOrd="0" parTransId="{5AFBB246-E7BD-A146-B5B9-47047B7F5AE3}" sibTransId="{3A0D746C-8FA6-6C43-8AB1-6CC5FDAF0170}"/>
    <dgm:cxn modelId="{23889905-EB3D-5544-9AC7-9F318667609F}" type="presOf" srcId="{4F5B6876-97B0-1C45-B152-9864B5053599}" destId="{149C782A-9FF0-1C47-ABC8-F60E245A34DC}" srcOrd="0" destOrd="2" presId="urn:microsoft.com/office/officeart/2005/8/layout/hList1"/>
    <dgm:cxn modelId="{C7186F07-4875-594A-B1E7-2BC1F033F830}" type="presOf" srcId="{C2D0D268-E7AC-554D-A066-EFA12F973FCE}" destId="{53DA9A80-AE88-7D44-BAFB-6CDB59748F0A}" srcOrd="0" destOrd="0" presId="urn:microsoft.com/office/officeart/2005/8/layout/hList1"/>
    <dgm:cxn modelId="{D94BD4EC-11C2-C94A-A4F5-7B90AC63F43E}" srcId="{C2D0D268-E7AC-554D-A066-EFA12F973FCE}" destId="{09AFA8B2-EE5A-3348-AAFC-1AAC8F2A38B1}" srcOrd="0" destOrd="0" parTransId="{5613A7FB-C380-3D4E-B1F5-89FA78292E56}" sibTransId="{1C1486D6-7E63-6A49-9449-230F32B2D75D}"/>
    <dgm:cxn modelId="{3182F97F-AC68-9B42-B6B9-1045DEF7E4A4}" srcId="{3725C4D0-98A4-F946-8446-45A1E34E56A6}" destId="{69EE8A27-6593-2449-9A53-ABA35AE2234E}" srcOrd="1" destOrd="0" parTransId="{D6F1F07A-609F-9B49-BDD2-C6AE8E920438}" sibTransId="{A57AB5AD-F894-984B-AA35-9D1CBBB24747}"/>
    <dgm:cxn modelId="{3F8E59AF-671D-FA4B-9A4B-A0F5121A9C74}" srcId="{C2D0D268-E7AC-554D-A066-EFA12F973FCE}" destId="{4F5B6876-97B0-1C45-B152-9864B5053599}" srcOrd="2" destOrd="0" parTransId="{626D200D-1237-5447-83E5-996EAC0E279A}" sibTransId="{4EED1880-FF28-C048-8C83-A20686A5C09A}"/>
    <dgm:cxn modelId="{DA707B64-EDA9-144A-AD49-4BCC1DE3F12E}" srcId="{9307F755-34BA-7445-A904-B4F28B9C4BAE}" destId="{611C4B24-184F-8441-B23A-D1BE0DA4DC1E}" srcOrd="2" destOrd="0" parTransId="{BC56AD5A-4C12-244F-ABA3-7E3AE6B63895}" sibTransId="{F382E891-1DD2-414D-8815-148FF598860B}"/>
    <dgm:cxn modelId="{B4C646A7-CF95-E84A-9E92-3A8A9CD43D56}" type="presOf" srcId="{773125F5-4BB1-6843-889D-727CC86F59EF}" destId="{5B911A92-D579-CC4F-B6F1-08FCE4196ECD}" srcOrd="0" destOrd="0" presId="urn:microsoft.com/office/officeart/2005/8/layout/hList1"/>
    <dgm:cxn modelId="{5247C7C4-A40D-2045-AFE3-72B80EA0A51B}" type="presOf" srcId="{48237110-335A-4C4A-A9EC-4004D46884EC}" destId="{F940ED25-3427-BB41-9B74-4B2924C7FBA1}" srcOrd="0" destOrd="0" presId="urn:microsoft.com/office/officeart/2005/8/layout/hList1"/>
    <dgm:cxn modelId="{BF10A510-0E1E-5C47-8570-36880BC103E4}" type="presOf" srcId="{849CD6B3-508F-AB45-9ED0-5F0AD67C8FFA}" destId="{6026160C-468D-6F41-9AD5-7F5AA1F0EE51}" srcOrd="0" destOrd="1" presId="urn:microsoft.com/office/officeart/2005/8/layout/hList1"/>
    <dgm:cxn modelId="{340A97EB-9FD0-684B-8E3F-C5CEBE3A56DF}" srcId="{9307F755-34BA-7445-A904-B4F28B9C4BAE}" destId="{849CD6B3-508F-AB45-9ED0-5F0AD67C8FFA}" srcOrd="1" destOrd="0" parTransId="{6AFE07F8-A2CC-A444-B66F-98080173A70B}" sibTransId="{1097C5E3-A9C6-1740-B523-7B60EE3A14CA}"/>
    <dgm:cxn modelId="{35A975E4-7066-A943-BAE3-442B84FFDEEF}" type="presOf" srcId="{3725C4D0-98A4-F946-8446-45A1E34E56A6}" destId="{4289AF84-130F-ED43-BCFD-2D797D14FE47}" srcOrd="0" destOrd="0" presId="urn:microsoft.com/office/officeart/2005/8/layout/hList1"/>
    <dgm:cxn modelId="{3C023306-C7BB-604E-B6F7-F7F8D19DA5C0}" srcId="{9307F755-34BA-7445-A904-B4F28B9C4BAE}" destId="{9194B520-7016-794D-A409-F0319CEEE0E7}" srcOrd="0" destOrd="0" parTransId="{78A494E5-BF77-E243-9407-13FF60009131}" sibTransId="{C6E2C2A6-5EF9-6441-BF17-B3CC2E0EF4CE}"/>
    <dgm:cxn modelId="{DCD48489-6A06-AD49-89E3-0FB9D50D6BEC}" type="presOf" srcId="{9194B520-7016-794D-A409-F0319CEEE0E7}" destId="{6026160C-468D-6F41-9AD5-7F5AA1F0EE51}" srcOrd="0" destOrd="0" presId="urn:microsoft.com/office/officeart/2005/8/layout/hList1"/>
    <dgm:cxn modelId="{2AAC238F-3B5F-0441-99B3-DE24823F453B}" srcId="{3725C4D0-98A4-F946-8446-45A1E34E56A6}" destId="{48237110-335A-4C4A-A9EC-4004D46884EC}" srcOrd="0" destOrd="0" parTransId="{E406DE4B-E3D3-6443-9900-E6DF577665FE}" sibTransId="{BFE6092D-B31D-034C-BCCE-A51526BD498D}"/>
    <dgm:cxn modelId="{C6D4BD4D-6821-A447-96A5-75316E69AC1C}" type="presOf" srcId="{09AFA8B2-EE5A-3348-AAFC-1AAC8F2A38B1}" destId="{149C782A-9FF0-1C47-ABC8-F60E245A34DC}" srcOrd="0" destOrd="0" presId="urn:microsoft.com/office/officeart/2005/8/layout/hList1"/>
    <dgm:cxn modelId="{9D779554-B7EF-7F4A-BD06-CBDAD161FF9B}" type="presOf" srcId="{611C4B24-184F-8441-B23A-D1BE0DA4DC1E}" destId="{6026160C-468D-6F41-9AD5-7F5AA1F0EE51}" srcOrd="0" destOrd="2" presId="urn:microsoft.com/office/officeart/2005/8/layout/hList1"/>
    <dgm:cxn modelId="{3747EB3F-D9A0-3A49-85F3-DC46A52E9521}" type="presOf" srcId="{9307F755-34BA-7445-A904-B4F28B9C4BAE}" destId="{86A22969-E218-AB4E-BFF5-68CE9CE2935D}" srcOrd="0" destOrd="0" presId="urn:microsoft.com/office/officeart/2005/8/layout/hList1"/>
    <dgm:cxn modelId="{C860F065-1F79-CA4D-8255-72F6C53F52DE}" type="presOf" srcId="{8963453D-E1FB-E144-B6EC-25F357C2C775}" destId="{149C782A-9FF0-1C47-ABC8-F60E245A34DC}" srcOrd="0" destOrd="1" presId="urn:microsoft.com/office/officeart/2005/8/layout/hList1"/>
    <dgm:cxn modelId="{C791A2BD-204B-D544-97E6-D11CFB30FD81}" type="presParOf" srcId="{5B911A92-D579-CC4F-B6F1-08FCE4196ECD}" destId="{48497BE1-F866-4649-93E0-96E4C30BBA76}" srcOrd="0" destOrd="0" presId="urn:microsoft.com/office/officeart/2005/8/layout/hList1"/>
    <dgm:cxn modelId="{964219A9-4DB8-B946-BC85-846A41208B95}" type="presParOf" srcId="{48497BE1-F866-4649-93E0-96E4C30BBA76}" destId="{4289AF84-130F-ED43-BCFD-2D797D14FE47}" srcOrd="0" destOrd="0" presId="urn:microsoft.com/office/officeart/2005/8/layout/hList1"/>
    <dgm:cxn modelId="{E6EFB820-F87F-5842-87FB-7071025FD3E7}" type="presParOf" srcId="{48497BE1-F866-4649-93E0-96E4C30BBA76}" destId="{F940ED25-3427-BB41-9B74-4B2924C7FBA1}" srcOrd="1" destOrd="0" presId="urn:microsoft.com/office/officeart/2005/8/layout/hList1"/>
    <dgm:cxn modelId="{DAF7DD14-D0CB-C947-ADEE-1B852B5D0CE2}" type="presParOf" srcId="{5B911A92-D579-CC4F-B6F1-08FCE4196ECD}" destId="{6BE97E92-F173-5F40-9AD6-0CD98FB6E831}" srcOrd="1" destOrd="0" presId="urn:microsoft.com/office/officeart/2005/8/layout/hList1"/>
    <dgm:cxn modelId="{A52B2102-C9F3-294A-B3D9-1C122EDB6312}" type="presParOf" srcId="{5B911A92-D579-CC4F-B6F1-08FCE4196ECD}" destId="{989D1D07-CEB3-374D-8C96-F971774A37F5}" srcOrd="2" destOrd="0" presId="urn:microsoft.com/office/officeart/2005/8/layout/hList1"/>
    <dgm:cxn modelId="{5CDBCED4-5B52-1049-B498-D37AA0D33547}" type="presParOf" srcId="{989D1D07-CEB3-374D-8C96-F971774A37F5}" destId="{86A22969-E218-AB4E-BFF5-68CE9CE2935D}" srcOrd="0" destOrd="0" presId="urn:microsoft.com/office/officeart/2005/8/layout/hList1"/>
    <dgm:cxn modelId="{A2C593D1-99DB-BC47-B290-397A179D14E2}" type="presParOf" srcId="{989D1D07-CEB3-374D-8C96-F971774A37F5}" destId="{6026160C-468D-6F41-9AD5-7F5AA1F0EE51}" srcOrd="1" destOrd="0" presId="urn:microsoft.com/office/officeart/2005/8/layout/hList1"/>
    <dgm:cxn modelId="{09509531-8C1C-AC45-A836-225541943466}" type="presParOf" srcId="{5B911A92-D579-CC4F-B6F1-08FCE4196ECD}" destId="{2A44DD63-0E1E-3B48-AC7B-4F532318F313}" srcOrd="3" destOrd="0" presId="urn:microsoft.com/office/officeart/2005/8/layout/hList1"/>
    <dgm:cxn modelId="{4EF10742-1201-9849-B52C-8E2590176A3D}" type="presParOf" srcId="{5B911A92-D579-CC4F-B6F1-08FCE4196ECD}" destId="{A3ED9AE9-CAE4-EA43-891F-66FF82FB297D}" srcOrd="4" destOrd="0" presId="urn:microsoft.com/office/officeart/2005/8/layout/hList1"/>
    <dgm:cxn modelId="{4C449517-067F-1845-95AF-BC46B41B5D95}" type="presParOf" srcId="{A3ED9AE9-CAE4-EA43-891F-66FF82FB297D}" destId="{53DA9A80-AE88-7D44-BAFB-6CDB59748F0A}" srcOrd="0" destOrd="0" presId="urn:microsoft.com/office/officeart/2005/8/layout/hList1"/>
    <dgm:cxn modelId="{AA999686-4C00-6948-8133-539DB24CC9A0}" type="presParOf" srcId="{A3ED9AE9-CAE4-EA43-891F-66FF82FB297D}" destId="{149C782A-9FF0-1C47-ABC8-F60E245A34DC}"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3EB29D0-81ED-B349-AE41-2EAFF86C0177}" type="doc">
      <dgm:prSet loTypeId="urn:microsoft.com/office/officeart/2005/8/layout/radial6" loCatId="" qsTypeId="urn:microsoft.com/office/officeart/2005/8/quickstyle/simple4" qsCatId="simple" csTypeId="urn:microsoft.com/office/officeart/2005/8/colors/accent1_2" csCatId="accent1" phldr="1"/>
      <dgm:spPr/>
      <dgm:t>
        <a:bodyPr/>
        <a:lstStyle/>
        <a:p>
          <a:endParaRPr lang="en-US"/>
        </a:p>
      </dgm:t>
    </dgm:pt>
    <dgm:pt modelId="{EA39FD63-D1A4-2342-8801-E49E65E0D8FB}">
      <dgm:prSet phldrT="[Text]"/>
      <dgm:spPr/>
      <dgm:t>
        <a:bodyPr/>
        <a:lstStyle/>
        <a:p>
          <a:r>
            <a:rPr lang="zh-CN" altLang="en-US" dirty="0" smtClean="0"/>
            <a:t>经营参谋</a:t>
          </a:r>
          <a:endParaRPr lang="en-US" dirty="0"/>
        </a:p>
      </dgm:t>
    </dgm:pt>
    <dgm:pt modelId="{04E0386D-A207-E745-9406-24C095D2334E}" cxnId="{4E6B18F0-0E05-9944-9BCF-6A5AE35792C0}" type="parTrans">
      <dgm:prSet/>
      <dgm:spPr/>
      <dgm:t>
        <a:bodyPr/>
        <a:lstStyle/>
        <a:p>
          <a:endParaRPr lang="en-US"/>
        </a:p>
      </dgm:t>
    </dgm:pt>
    <dgm:pt modelId="{84689773-7743-7D4D-905D-AC6A9EFA75DB}" cxnId="{4E6B18F0-0E05-9944-9BCF-6A5AE35792C0}" type="sibTrans">
      <dgm:prSet/>
      <dgm:spPr/>
      <dgm:t>
        <a:bodyPr/>
        <a:lstStyle/>
        <a:p>
          <a:endParaRPr lang="en-US"/>
        </a:p>
      </dgm:t>
    </dgm:pt>
    <dgm:pt modelId="{D680CE92-1631-6D4E-BD91-9AFC70F115CE}">
      <dgm:prSet phldrT="[Text]"/>
      <dgm:spPr/>
      <dgm:t>
        <a:bodyPr/>
        <a:lstStyle/>
        <a:p>
          <a:r>
            <a:rPr lang="zh-CN" altLang="en-US" dirty="0" smtClean="0"/>
            <a:t>流量分析</a:t>
          </a:r>
          <a:endParaRPr lang="en-US" dirty="0"/>
        </a:p>
      </dgm:t>
    </dgm:pt>
    <dgm:pt modelId="{B517AB15-10DF-2A47-BCFD-7BCF324CA34E}" cxnId="{7E85C0FE-F6F2-CD43-B66F-334D47DBCC7D}" type="parTrans">
      <dgm:prSet/>
      <dgm:spPr/>
      <dgm:t>
        <a:bodyPr/>
        <a:lstStyle/>
        <a:p>
          <a:endParaRPr lang="en-US"/>
        </a:p>
      </dgm:t>
    </dgm:pt>
    <dgm:pt modelId="{4331A8F2-012F-4C42-8053-70CEAD406746}" cxnId="{7E85C0FE-F6F2-CD43-B66F-334D47DBCC7D}" type="sibTrans">
      <dgm:prSet/>
      <dgm:spPr/>
      <dgm:t>
        <a:bodyPr/>
        <a:lstStyle/>
        <a:p>
          <a:endParaRPr lang="en-US"/>
        </a:p>
      </dgm:t>
    </dgm:pt>
    <dgm:pt modelId="{253F5138-0780-3E4D-A8D0-35B63572B5D1}">
      <dgm:prSet phldrT="[Text]"/>
      <dgm:spPr/>
      <dgm:t>
        <a:bodyPr/>
        <a:lstStyle/>
        <a:p>
          <a:r>
            <a:rPr lang="zh-CN" altLang="en-US" dirty="0" smtClean="0"/>
            <a:t>交易分析</a:t>
          </a:r>
          <a:endParaRPr lang="en-US" dirty="0"/>
        </a:p>
      </dgm:t>
    </dgm:pt>
    <dgm:pt modelId="{9C84B863-041F-2340-BBF1-CF933C5973EC}" cxnId="{5B06B0DA-DCF3-144C-BB27-D952CF273105}" type="parTrans">
      <dgm:prSet/>
      <dgm:spPr/>
      <dgm:t>
        <a:bodyPr/>
        <a:lstStyle/>
        <a:p>
          <a:endParaRPr lang="en-US"/>
        </a:p>
      </dgm:t>
    </dgm:pt>
    <dgm:pt modelId="{D6A095BB-D072-2E41-A837-5C96D3B5E82D}" cxnId="{5B06B0DA-DCF3-144C-BB27-D952CF273105}" type="sibTrans">
      <dgm:prSet/>
      <dgm:spPr/>
      <dgm:t>
        <a:bodyPr/>
        <a:lstStyle/>
        <a:p>
          <a:endParaRPr lang="en-US"/>
        </a:p>
      </dgm:t>
    </dgm:pt>
    <dgm:pt modelId="{1F3AD9F6-DE9B-8D45-B766-2FD35B1810A6}">
      <dgm:prSet phldrT="[Text]"/>
      <dgm:spPr/>
      <dgm:t>
        <a:bodyPr/>
        <a:lstStyle/>
        <a:p>
          <a:r>
            <a:rPr lang="zh-CN" altLang="en-US" dirty="0" smtClean="0"/>
            <a:t>经营建议</a:t>
          </a:r>
          <a:endParaRPr lang="en-US" dirty="0"/>
        </a:p>
      </dgm:t>
    </dgm:pt>
    <dgm:pt modelId="{288D337F-3E10-474E-B597-14DF91ACF909}" cxnId="{323F3417-313C-D14F-88EF-E7D92B9B7632}" type="parTrans">
      <dgm:prSet/>
      <dgm:spPr/>
      <dgm:t>
        <a:bodyPr/>
        <a:lstStyle/>
        <a:p>
          <a:endParaRPr lang="en-US"/>
        </a:p>
      </dgm:t>
    </dgm:pt>
    <dgm:pt modelId="{27007FF8-8DBE-7D47-82BE-9591C3E4FAED}" cxnId="{323F3417-313C-D14F-88EF-E7D92B9B7632}" type="sibTrans">
      <dgm:prSet/>
      <dgm:spPr/>
      <dgm:t>
        <a:bodyPr/>
        <a:lstStyle/>
        <a:p>
          <a:endParaRPr lang="en-US"/>
        </a:p>
      </dgm:t>
    </dgm:pt>
    <dgm:pt modelId="{ABEFE7E6-D869-2D43-A7E9-8A2BFAD6A595}">
      <dgm:prSet phldrT="[Text]"/>
      <dgm:spPr/>
      <dgm:t>
        <a:bodyPr/>
        <a:lstStyle/>
        <a:p>
          <a:r>
            <a:rPr lang="zh-CN" altLang="en-US" dirty="0" smtClean="0"/>
            <a:t>竞对分析</a:t>
          </a:r>
          <a:endParaRPr lang="en-US" dirty="0"/>
        </a:p>
      </dgm:t>
    </dgm:pt>
    <dgm:pt modelId="{5FED947A-1B50-5345-8699-EFF51F03EE9D}" cxnId="{A938E8B4-E242-9343-9446-71A9BC064B1E}" type="parTrans">
      <dgm:prSet/>
      <dgm:spPr/>
      <dgm:t>
        <a:bodyPr/>
        <a:lstStyle/>
        <a:p>
          <a:endParaRPr lang="en-US"/>
        </a:p>
      </dgm:t>
    </dgm:pt>
    <dgm:pt modelId="{414D3A84-4215-514B-BFF8-A454D45D598D}" cxnId="{A938E8B4-E242-9343-9446-71A9BC064B1E}" type="sibTrans">
      <dgm:prSet/>
      <dgm:spPr/>
      <dgm:t>
        <a:bodyPr/>
        <a:lstStyle/>
        <a:p>
          <a:endParaRPr lang="en-US"/>
        </a:p>
      </dgm:t>
    </dgm:pt>
    <dgm:pt modelId="{B74E0123-1CA6-484A-8E52-E0AAE3940208}" type="pres">
      <dgm:prSet presAssocID="{23EB29D0-81ED-B349-AE41-2EAFF86C0177}" presName="Name0" presStyleCnt="0">
        <dgm:presLayoutVars>
          <dgm:chMax val="1"/>
          <dgm:dir/>
          <dgm:animLvl val="ctr"/>
          <dgm:resizeHandles val="exact"/>
        </dgm:presLayoutVars>
      </dgm:prSet>
      <dgm:spPr/>
    </dgm:pt>
    <dgm:pt modelId="{7F551D49-E1E3-9C4D-8692-34CB1F9820EC}" type="pres">
      <dgm:prSet presAssocID="{EA39FD63-D1A4-2342-8801-E49E65E0D8FB}" presName="centerShape" presStyleLbl="node0" presStyleIdx="0" presStyleCnt="1"/>
      <dgm:spPr/>
    </dgm:pt>
    <dgm:pt modelId="{AE5B4E9E-4BC5-5043-B7E5-2F8A3E4FD0CA}" type="pres">
      <dgm:prSet presAssocID="{D680CE92-1631-6D4E-BD91-9AFC70F115CE}" presName="node" presStyleLbl="node1" presStyleIdx="0" presStyleCnt="4">
        <dgm:presLayoutVars>
          <dgm:bulletEnabled val="1"/>
        </dgm:presLayoutVars>
      </dgm:prSet>
      <dgm:spPr/>
    </dgm:pt>
    <dgm:pt modelId="{ECDBE441-2C12-0947-BD39-09F4ECDD5FDF}" type="pres">
      <dgm:prSet presAssocID="{D680CE92-1631-6D4E-BD91-9AFC70F115CE}" presName="dummy" presStyleCnt="0"/>
      <dgm:spPr/>
    </dgm:pt>
    <dgm:pt modelId="{6C33CFAA-03D2-B245-AD70-A658EDA22510}" type="pres">
      <dgm:prSet presAssocID="{4331A8F2-012F-4C42-8053-70CEAD406746}" presName="sibTrans" presStyleLbl="sibTrans2D1" presStyleIdx="0" presStyleCnt="4"/>
      <dgm:spPr/>
    </dgm:pt>
    <dgm:pt modelId="{C875414D-C34F-E241-B36D-DBA29A322518}" type="pres">
      <dgm:prSet presAssocID="{253F5138-0780-3E4D-A8D0-35B63572B5D1}" presName="node" presStyleLbl="node1" presStyleIdx="1" presStyleCnt="4">
        <dgm:presLayoutVars>
          <dgm:bulletEnabled val="1"/>
        </dgm:presLayoutVars>
      </dgm:prSet>
      <dgm:spPr/>
      <dgm:t>
        <a:bodyPr/>
        <a:lstStyle/>
        <a:p>
          <a:endParaRPr lang="en-US"/>
        </a:p>
      </dgm:t>
    </dgm:pt>
    <dgm:pt modelId="{F38FF44C-053D-5F45-8A69-01BC6F26FE99}" type="pres">
      <dgm:prSet presAssocID="{253F5138-0780-3E4D-A8D0-35B63572B5D1}" presName="dummy" presStyleCnt="0"/>
      <dgm:spPr/>
    </dgm:pt>
    <dgm:pt modelId="{B6EA17E2-12BA-C341-9FCE-BA0F50D67B70}" type="pres">
      <dgm:prSet presAssocID="{D6A095BB-D072-2E41-A837-5C96D3B5E82D}" presName="sibTrans" presStyleLbl="sibTrans2D1" presStyleIdx="1" presStyleCnt="4"/>
      <dgm:spPr/>
    </dgm:pt>
    <dgm:pt modelId="{DC6FB651-BFB6-9F4F-9BA6-D1B523ED4AC6}" type="pres">
      <dgm:prSet presAssocID="{1F3AD9F6-DE9B-8D45-B766-2FD35B1810A6}" presName="node" presStyleLbl="node1" presStyleIdx="2" presStyleCnt="4">
        <dgm:presLayoutVars>
          <dgm:bulletEnabled val="1"/>
        </dgm:presLayoutVars>
      </dgm:prSet>
      <dgm:spPr/>
    </dgm:pt>
    <dgm:pt modelId="{B4F92E34-53AC-5F47-80FB-0A58C156B010}" type="pres">
      <dgm:prSet presAssocID="{1F3AD9F6-DE9B-8D45-B766-2FD35B1810A6}" presName="dummy" presStyleCnt="0"/>
      <dgm:spPr/>
    </dgm:pt>
    <dgm:pt modelId="{A2DED63B-024E-1D42-ABFA-6620479227BA}" type="pres">
      <dgm:prSet presAssocID="{27007FF8-8DBE-7D47-82BE-9591C3E4FAED}" presName="sibTrans" presStyleLbl="sibTrans2D1" presStyleIdx="2" presStyleCnt="4"/>
      <dgm:spPr/>
    </dgm:pt>
    <dgm:pt modelId="{8B916FC8-AF55-CC43-BF53-3BDE9B3264BA}" type="pres">
      <dgm:prSet presAssocID="{ABEFE7E6-D869-2D43-A7E9-8A2BFAD6A595}" presName="node" presStyleLbl="node1" presStyleIdx="3" presStyleCnt="4">
        <dgm:presLayoutVars>
          <dgm:bulletEnabled val="1"/>
        </dgm:presLayoutVars>
      </dgm:prSet>
      <dgm:spPr/>
      <dgm:t>
        <a:bodyPr/>
        <a:lstStyle/>
        <a:p>
          <a:endParaRPr lang="en-US"/>
        </a:p>
      </dgm:t>
    </dgm:pt>
    <dgm:pt modelId="{79129CC6-BE15-FB42-B192-2E8EC5416495}" type="pres">
      <dgm:prSet presAssocID="{ABEFE7E6-D869-2D43-A7E9-8A2BFAD6A595}" presName="dummy" presStyleCnt="0"/>
      <dgm:spPr/>
    </dgm:pt>
    <dgm:pt modelId="{F1FC6265-3E4B-0C45-BE4C-461D43FBAD27}" type="pres">
      <dgm:prSet presAssocID="{414D3A84-4215-514B-BFF8-A454D45D598D}" presName="sibTrans" presStyleLbl="sibTrans2D1" presStyleIdx="3" presStyleCnt="4"/>
      <dgm:spPr/>
    </dgm:pt>
  </dgm:ptLst>
  <dgm:cxnLst>
    <dgm:cxn modelId="{D5868B9E-6438-FA4A-91F6-065A8652B897}" type="presOf" srcId="{414D3A84-4215-514B-BFF8-A454D45D598D}" destId="{F1FC6265-3E4B-0C45-BE4C-461D43FBAD27}" srcOrd="0" destOrd="0" presId="urn:microsoft.com/office/officeart/2005/8/layout/radial6"/>
    <dgm:cxn modelId="{A938E8B4-E242-9343-9446-71A9BC064B1E}" srcId="{EA39FD63-D1A4-2342-8801-E49E65E0D8FB}" destId="{ABEFE7E6-D869-2D43-A7E9-8A2BFAD6A595}" srcOrd="3" destOrd="0" parTransId="{5FED947A-1B50-5345-8699-EFF51F03EE9D}" sibTransId="{414D3A84-4215-514B-BFF8-A454D45D598D}"/>
    <dgm:cxn modelId="{E96159A4-8D1F-B54B-B713-158DF527EFFB}" type="presOf" srcId="{253F5138-0780-3E4D-A8D0-35B63572B5D1}" destId="{C875414D-C34F-E241-B36D-DBA29A322518}" srcOrd="0" destOrd="0" presId="urn:microsoft.com/office/officeart/2005/8/layout/radial6"/>
    <dgm:cxn modelId="{1B7C41A8-7E91-3549-B921-AE002C3C7013}" type="presOf" srcId="{D680CE92-1631-6D4E-BD91-9AFC70F115CE}" destId="{AE5B4E9E-4BC5-5043-B7E5-2F8A3E4FD0CA}" srcOrd="0" destOrd="0" presId="urn:microsoft.com/office/officeart/2005/8/layout/radial6"/>
    <dgm:cxn modelId="{6FC8C7A0-D9EE-F54F-A766-992B9DE03F2C}" type="presOf" srcId="{23EB29D0-81ED-B349-AE41-2EAFF86C0177}" destId="{B74E0123-1CA6-484A-8E52-E0AAE3940208}" srcOrd="0" destOrd="0" presId="urn:microsoft.com/office/officeart/2005/8/layout/radial6"/>
    <dgm:cxn modelId="{4D161926-FD77-1548-AFE6-D10E83CEC61F}" type="presOf" srcId="{4331A8F2-012F-4C42-8053-70CEAD406746}" destId="{6C33CFAA-03D2-B245-AD70-A658EDA22510}" srcOrd="0" destOrd="0" presId="urn:microsoft.com/office/officeart/2005/8/layout/radial6"/>
    <dgm:cxn modelId="{6ED5D960-9D54-6D46-A58A-957ED29EBA01}" type="presOf" srcId="{27007FF8-8DBE-7D47-82BE-9591C3E4FAED}" destId="{A2DED63B-024E-1D42-ABFA-6620479227BA}" srcOrd="0" destOrd="0" presId="urn:microsoft.com/office/officeart/2005/8/layout/radial6"/>
    <dgm:cxn modelId="{8C01395A-D747-9F42-8EED-6BF78974877C}" type="presOf" srcId="{ABEFE7E6-D869-2D43-A7E9-8A2BFAD6A595}" destId="{8B916FC8-AF55-CC43-BF53-3BDE9B3264BA}" srcOrd="0" destOrd="0" presId="urn:microsoft.com/office/officeart/2005/8/layout/radial6"/>
    <dgm:cxn modelId="{5B06B0DA-DCF3-144C-BB27-D952CF273105}" srcId="{EA39FD63-D1A4-2342-8801-E49E65E0D8FB}" destId="{253F5138-0780-3E4D-A8D0-35B63572B5D1}" srcOrd="1" destOrd="0" parTransId="{9C84B863-041F-2340-BBF1-CF933C5973EC}" sibTransId="{D6A095BB-D072-2E41-A837-5C96D3B5E82D}"/>
    <dgm:cxn modelId="{323F3417-313C-D14F-88EF-E7D92B9B7632}" srcId="{EA39FD63-D1A4-2342-8801-E49E65E0D8FB}" destId="{1F3AD9F6-DE9B-8D45-B766-2FD35B1810A6}" srcOrd="2" destOrd="0" parTransId="{288D337F-3E10-474E-B597-14DF91ACF909}" sibTransId="{27007FF8-8DBE-7D47-82BE-9591C3E4FAED}"/>
    <dgm:cxn modelId="{A8C25B5D-9F4A-BF4F-B927-B93B6736E2EA}" type="presOf" srcId="{1F3AD9F6-DE9B-8D45-B766-2FD35B1810A6}" destId="{DC6FB651-BFB6-9F4F-9BA6-D1B523ED4AC6}" srcOrd="0" destOrd="0" presId="urn:microsoft.com/office/officeart/2005/8/layout/radial6"/>
    <dgm:cxn modelId="{80DAF676-5892-994A-A195-4D9843AD10FA}" type="presOf" srcId="{EA39FD63-D1A4-2342-8801-E49E65E0D8FB}" destId="{7F551D49-E1E3-9C4D-8692-34CB1F9820EC}" srcOrd="0" destOrd="0" presId="urn:microsoft.com/office/officeart/2005/8/layout/radial6"/>
    <dgm:cxn modelId="{25516984-8928-7C4B-861E-7D70D53279FD}" type="presOf" srcId="{D6A095BB-D072-2E41-A837-5C96D3B5E82D}" destId="{B6EA17E2-12BA-C341-9FCE-BA0F50D67B70}" srcOrd="0" destOrd="0" presId="urn:microsoft.com/office/officeart/2005/8/layout/radial6"/>
    <dgm:cxn modelId="{4E6B18F0-0E05-9944-9BCF-6A5AE35792C0}" srcId="{23EB29D0-81ED-B349-AE41-2EAFF86C0177}" destId="{EA39FD63-D1A4-2342-8801-E49E65E0D8FB}" srcOrd="0" destOrd="0" parTransId="{04E0386D-A207-E745-9406-24C095D2334E}" sibTransId="{84689773-7743-7D4D-905D-AC6A9EFA75DB}"/>
    <dgm:cxn modelId="{7E85C0FE-F6F2-CD43-B66F-334D47DBCC7D}" srcId="{EA39FD63-D1A4-2342-8801-E49E65E0D8FB}" destId="{D680CE92-1631-6D4E-BD91-9AFC70F115CE}" srcOrd="0" destOrd="0" parTransId="{B517AB15-10DF-2A47-BCFD-7BCF324CA34E}" sibTransId="{4331A8F2-012F-4C42-8053-70CEAD406746}"/>
    <dgm:cxn modelId="{81D9CF22-FC54-C04A-AC31-FFCA8F88AB3D}" type="presParOf" srcId="{B74E0123-1CA6-484A-8E52-E0AAE3940208}" destId="{7F551D49-E1E3-9C4D-8692-34CB1F9820EC}" srcOrd="0" destOrd="0" presId="urn:microsoft.com/office/officeart/2005/8/layout/radial6"/>
    <dgm:cxn modelId="{0F1ECA9C-1FB2-954C-974E-6EAEBF692FB7}" type="presParOf" srcId="{B74E0123-1CA6-484A-8E52-E0AAE3940208}" destId="{AE5B4E9E-4BC5-5043-B7E5-2F8A3E4FD0CA}" srcOrd="1" destOrd="0" presId="urn:microsoft.com/office/officeart/2005/8/layout/radial6"/>
    <dgm:cxn modelId="{F9E012F4-ACFE-904F-A89C-78B02E60EABA}" type="presParOf" srcId="{B74E0123-1CA6-484A-8E52-E0AAE3940208}" destId="{ECDBE441-2C12-0947-BD39-09F4ECDD5FDF}" srcOrd="2" destOrd="0" presId="urn:microsoft.com/office/officeart/2005/8/layout/radial6"/>
    <dgm:cxn modelId="{CDF37DF1-96F8-E246-B62C-F43F8CC3D7B6}" type="presParOf" srcId="{B74E0123-1CA6-484A-8E52-E0AAE3940208}" destId="{6C33CFAA-03D2-B245-AD70-A658EDA22510}" srcOrd="3" destOrd="0" presId="urn:microsoft.com/office/officeart/2005/8/layout/radial6"/>
    <dgm:cxn modelId="{3E173C7C-0B86-154D-9F42-C82A369A0414}" type="presParOf" srcId="{B74E0123-1CA6-484A-8E52-E0AAE3940208}" destId="{C875414D-C34F-E241-B36D-DBA29A322518}" srcOrd="4" destOrd="0" presId="urn:microsoft.com/office/officeart/2005/8/layout/radial6"/>
    <dgm:cxn modelId="{72945E4E-35D5-2F4E-9482-F6341BCE22DC}" type="presParOf" srcId="{B74E0123-1CA6-484A-8E52-E0AAE3940208}" destId="{F38FF44C-053D-5F45-8A69-01BC6F26FE99}" srcOrd="5" destOrd="0" presId="urn:microsoft.com/office/officeart/2005/8/layout/radial6"/>
    <dgm:cxn modelId="{A968B0CA-5ED5-184E-8824-9749AAFDA9FD}" type="presParOf" srcId="{B74E0123-1CA6-484A-8E52-E0AAE3940208}" destId="{B6EA17E2-12BA-C341-9FCE-BA0F50D67B70}" srcOrd="6" destOrd="0" presId="urn:microsoft.com/office/officeart/2005/8/layout/radial6"/>
    <dgm:cxn modelId="{E1E845B0-3E5E-8E4F-8659-E89BECF38E3B}" type="presParOf" srcId="{B74E0123-1CA6-484A-8E52-E0AAE3940208}" destId="{DC6FB651-BFB6-9F4F-9BA6-D1B523ED4AC6}" srcOrd="7" destOrd="0" presId="urn:microsoft.com/office/officeart/2005/8/layout/radial6"/>
    <dgm:cxn modelId="{651E776F-0A16-0241-BDE6-95DB60E9290F}" type="presParOf" srcId="{B74E0123-1CA6-484A-8E52-E0AAE3940208}" destId="{B4F92E34-53AC-5F47-80FB-0A58C156B010}" srcOrd="8" destOrd="0" presId="urn:microsoft.com/office/officeart/2005/8/layout/radial6"/>
    <dgm:cxn modelId="{2BA8408C-FE94-244E-91E2-FFBB1D24A627}" type="presParOf" srcId="{B74E0123-1CA6-484A-8E52-E0AAE3940208}" destId="{A2DED63B-024E-1D42-ABFA-6620479227BA}" srcOrd="9" destOrd="0" presId="urn:microsoft.com/office/officeart/2005/8/layout/radial6"/>
    <dgm:cxn modelId="{5E1E19E3-80A1-CA42-BE1F-D86319FD29BC}" type="presParOf" srcId="{B74E0123-1CA6-484A-8E52-E0AAE3940208}" destId="{8B916FC8-AF55-CC43-BF53-3BDE9B3264BA}" srcOrd="10" destOrd="0" presId="urn:microsoft.com/office/officeart/2005/8/layout/radial6"/>
    <dgm:cxn modelId="{8FDFA3F9-A176-3144-9BBC-F52CB451A405}" type="presParOf" srcId="{B74E0123-1CA6-484A-8E52-E0AAE3940208}" destId="{79129CC6-BE15-FB42-B192-2E8EC5416495}" srcOrd="11" destOrd="0" presId="urn:microsoft.com/office/officeart/2005/8/layout/radial6"/>
    <dgm:cxn modelId="{520985DB-454E-A847-9DB8-C9DB1BFBCFB2}" type="presParOf" srcId="{B74E0123-1CA6-484A-8E52-E0AAE3940208}" destId="{F1FC6265-3E4B-0C45-BE4C-461D43FBAD27}"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89AF84-130F-ED43-BCFD-2D797D14FE47}">
      <dsp:nvSpPr>
        <dsp:cNvPr id="0" name=""/>
        <dsp:cNvSpPr/>
      </dsp:nvSpPr>
      <dsp:spPr>
        <a:xfrm>
          <a:off x="2627" y="164403"/>
          <a:ext cx="2561514" cy="102460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213360" tIns="121920" rIns="213360" bIns="121920" numCol="1" spcCol="1270" anchor="ctr" anchorCtr="0">
          <a:noAutofit/>
        </a:bodyPr>
        <a:lstStyle/>
        <a:p>
          <a:pPr lvl="0" algn="ctr" defTabSz="1333500">
            <a:lnSpc>
              <a:spcPct val="90000"/>
            </a:lnSpc>
            <a:spcBef>
              <a:spcPct val="0"/>
            </a:spcBef>
            <a:spcAft>
              <a:spcPct val="35000"/>
            </a:spcAft>
          </a:pPr>
          <a:r>
            <a:rPr lang="en-US" altLang="zh-CN" sz="3000" kern="1200" dirty="0" smtClean="0">
              <a:latin typeface="Microsoft YaHei" charset="-122"/>
              <a:ea typeface="Microsoft YaHei" charset="-122"/>
              <a:cs typeface="Microsoft YaHei" charset="-122"/>
            </a:rPr>
            <a:t>C</a:t>
          </a:r>
          <a:r>
            <a:rPr lang="zh-CN" altLang="en-US" sz="3000" kern="1200" dirty="0" smtClean="0">
              <a:latin typeface="Microsoft YaHei" charset="-122"/>
              <a:ea typeface="Microsoft YaHei" charset="-122"/>
              <a:cs typeface="Microsoft YaHei" charset="-122"/>
            </a:rPr>
            <a:t>端</a:t>
          </a:r>
          <a:endParaRPr lang="en-US" sz="3000" kern="1200" dirty="0">
            <a:latin typeface="Microsoft YaHei" charset="-122"/>
            <a:ea typeface="Microsoft YaHei" charset="-122"/>
            <a:cs typeface="Microsoft YaHei" charset="-122"/>
          </a:endParaRPr>
        </a:p>
      </dsp:txBody>
      <dsp:txXfrm>
        <a:off x="2627" y="164403"/>
        <a:ext cx="2561514" cy="1024605"/>
      </dsp:txXfrm>
    </dsp:sp>
    <dsp:sp modelId="{F940ED25-3427-BB41-9B74-4B2924C7FBA1}">
      <dsp:nvSpPr>
        <dsp:cNvPr id="0" name=""/>
        <dsp:cNvSpPr/>
      </dsp:nvSpPr>
      <dsp:spPr>
        <a:xfrm>
          <a:off x="2627" y="1189009"/>
          <a:ext cx="2561514" cy="3568499"/>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zh-CN" altLang="en-US" sz="3000" kern="1200" dirty="0" smtClean="0">
              <a:latin typeface="Microsoft YaHei" charset="-122"/>
              <a:ea typeface="Microsoft YaHei" charset="-122"/>
              <a:cs typeface="Microsoft YaHei" charset="-122"/>
            </a:rPr>
            <a:t>推荐</a:t>
          </a:r>
          <a:r>
            <a:rPr lang="en-US" altLang="zh-CN" sz="3000" kern="1200" dirty="0" smtClean="0">
              <a:latin typeface="Microsoft YaHei" charset="-122"/>
              <a:ea typeface="Microsoft YaHei" charset="-122"/>
              <a:cs typeface="Microsoft YaHei" charset="-122"/>
            </a:rPr>
            <a:t>/</a:t>
          </a:r>
          <a:r>
            <a:rPr lang="zh-CN" altLang="en-US" sz="3000" kern="1200" dirty="0" smtClean="0">
              <a:latin typeface="Microsoft YaHei" charset="-122"/>
              <a:ea typeface="Microsoft YaHei" charset="-122"/>
              <a:cs typeface="Microsoft YaHei" charset="-122"/>
            </a:rPr>
            <a:t>搜索</a:t>
          </a:r>
          <a:endParaRPr lang="en-US" sz="3000" kern="1200" dirty="0">
            <a:latin typeface="Microsoft YaHei" charset="-122"/>
            <a:ea typeface="Microsoft YaHei" charset="-122"/>
            <a:cs typeface="Microsoft YaHei" charset="-122"/>
          </a:endParaRPr>
        </a:p>
        <a:p>
          <a:pPr marL="285750" lvl="1" indent="-285750" algn="l" defTabSz="1333500">
            <a:lnSpc>
              <a:spcPct val="90000"/>
            </a:lnSpc>
            <a:spcBef>
              <a:spcPct val="0"/>
            </a:spcBef>
            <a:spcAft>
              <a:spcPct val="15000"/>
            </a:spcAft>
            <a:buChar char="•"/>
          </a:pPr>
          <a:r>
            <a:rPr lang="zh-CN" altLang="en-US" sz="3000" kern="1200" dirty="0" smtClean="0">
              <a:latin typeface="Microsoft YaHei" charset="-122"/>
              <a:ea typeface="Microsoft YaHei" charset="-122"/>
              <a:cs typeface="Microsoft YaHei" charset="-122"/>
            </a:rPr>
            <a:t>广告</a:t>
          </a:r>
          <a:endParaRPr lang="en-US" sz="3000" kern="1200" dirty="0">
            <a:latin typeface="Microsoft YaHei" charset="-122"/>
            <a:ea typeface="Microsoft YaHei" charset="-122"/>
            <a:cs typeface="Microsoft YaHei" charset="-122"/>
          </a:endParaRPr>
        </a:p>
      </dsp:txBody>
      <dsp:txXfrm>
        <a:off x="2627" y="1189009"/>
        <a:ext cx="2561514" cy="3568499"/>
      </dsp:txXfrm>
    </dsp:sp>
    <dsp:sp modelId="{86A22969-E218-AB4E-BFF5-68CE9CE2935D}">
      <dsp:nvSpPr>
        <dsp:cNvPr id="0" name=""/>
        <dsp:cNvSpPr/>
      </dsp:nvSpPr>
      <dsp:spPr>
        <a:xfrm>
          <a:off x="2922753" y="164403"/>
          <a:ext cx="2561514" cy="102460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213360" tIns="121920" rIns="213360" bIns="121920" numCol="1" spcCol="1270" anchor="ctr" anchorCtr="0">
          <a:noAutofit/>
        </a:bodyPr>
        <a:lstStyle/>
        <a:p>
          <a:pPr lvl="0" algn="ctr" defTabSz="1333500">
            <a:lnSpc>
              <a:spcPct val="90000"/>
            </a:lnSpc>
            <a:spcBef>
              <a:spcPct val="0"/>
            </a:spcBef>
            <a:spcAft>
              <a:spcPct val="35000"/>
            </a:spcAft>
          </a:pPr>
          <a:r>
            <a:rPr lang="en-US" altLang="zh-CN" sz="3000" kern="1200" dirty="0" smtClean="0">
              <a:latin typeface="Microsoft YaHei" charset="-122"/>
              <a:ea typeface="Microsoft YaHei" charset="-122"/>
              <a:cs typeface="Microsoft YaHei" charset="-122"/>
            </a:rPr>
            <a:t>B</a:t>
          </a:r>
          <a:r>
            <a:rPr lang="zh-CN" altLang="en-US" sz="3000" kern="1200" dirty="0" smtClean="0">
              <a:latin typeface="Microsoft YaHei" charset="-122"/>
              <a:ea typeface="Microsoft YaHei" charset="-122"/>
              <a:cs typeface="Microsoft YaHei" charset="-122"/>
            </a:rPr>
            <a:t>端</a:t>
          </a:r>
          <a:endParaRPr lang="en-US" sz="3000" kern="1200" dirty="0">
            <a:latin typeface="Microsoft YaHei" charset="-122"/>
            <a:ea typeface="Microsoft YaHei" charset="-122"/>
            <a:cs typeface="Microsoft YaHei" charset="-122"/>
          </a:endParaRPr>
        </a:p>
      </dsp:txBody>
      <dsp:txXfrm>
        <a:off x="2922753" y="164403"/>
        <a:ext cx="2561514" cy="1024605"/>
      </dsp:txXfrm>
    </dsp:sp>
    <dsp:sp modelId="{6026160C-468D-6F41-9AD5-7F5AA1F0EE51}">
      <dsp:nvSpPr>
        <dsp:cNvPr id="0" name=""/>
        <dsp:cNvSpPr/>
      </dsp:nvSpPr>
      <dsp:spPr>
        <a:xfrm>
          <a:off x="2922753" y="1189009"/>
          <a:ext cx="2561514" cy="3568499"/>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zh-CN" altLang="en-US" sz="3000" kern="1200" dirty="0" smtClean="0">
              <a:latin typeface="Microsoft YaHei" charset="-122"/>
              <a:ea typeface="Microsoft YaHei" charset="-122"/>
              <a:cs typeface="Microsoft YaHei" charset="-122"/>
            </a:rPr>
            <a:t>商家数据产品</a:t>
          </a:r>
          <a:endParaRPr lang="en-US" sz="3000" kern="1200" dirty="0">
            <a:latin typeface="Microsoft YaHei" charset="-122"/>
            <a:ea typeface="Microsoft YaHei" charset="-122"/>
            <a:cs typeface="Microsoft YaHei" charset="-122"/>
          </a:endParaRPr>
        </a:p>
        <a:p>
          <a:pPr marL="285750" lvl="1" indent="-285750" algn="l" defTabSz="1333500">
            <a:lnSpc>
              <a:spcPct val="90000"/>
            </a:lnSpc>
            <a:spcBef>
              <a:spcPct val="0"/>
            </a:spcBef>
            <a:spcAft>
              <a:spcPct val="15000"/>
            </a:spcAft>
            <a:buChar char="•"/>
          </a:pPr>
          <a:r>
            <a:rPr lang="zh-CN" altLang="en-US" sz="3000" kern="1200" dirty="0" smtClean="0">
              <a:latin typeface="Microsoft YaHei" charset="-122"/>
              <a:ea typeface="Microsoft YaHei" charset="-122"/>
              <a:cs typeface="Microsoft YaHei" charset="-122"/>
            </a:rPr>
            <a:t>商家经营建议</a:t>
          </a:r>
          <a:endParaRPr lang="en-US" sz="3000" kern="1200" dirty="0">
            <a:latin typeface="Microsoft YaHei" charset="-122"/>
            <a:ea typeface="Microsoft YaHei" charset="-122"/>
            <a:cs typeface="Microsoft YaHei" charset="-122"/>
          </a:endParaRPr>
        </a:p>
        <a:p>
          <a:pPr marL="285750" lvl="1" indent="-285750" algn="l" defTabSz="1333500">
            <a:lnSpc>
              <a:spcPct val="90000"/>
            </a:lnSpc>
            <a:spcBef>
              <a:spcPct val="0"/>
            </a:spcBef>
            <a:spcAft>
              <a:spcPct val="15000"/>
            </a:spcAft>
            <a:buChar char="•"/>
          </a:pPr>
          <a:r>
            <a:rPr lang="zh-CN" altLang="en-US" sz="3000" kern="1200" dirty="0" smtClean="0">
              <a:latin typeface="Microsoft YaHei" charset="-122"/>
              <a:ea typeface="Microsoft YaHei" charset="-122"/>
              <a:cs typeface="Microsoft YaHei" charset="-122"/>
            </a:rPr>
            <a:t>精准营销</a:t>
          </a:r>
          <a:endParaRPr lang="en-US" sz="3000" kern="1200" dirty="0">
            <a:latin typeface="Microsoft YaHei" charset="-122"/>
            <a:ea typeface="Microsoft YaHei" charset="-122"/>
            <a:cs typeface="Microsoft YaHei" charset="-122"/>
          </a:endParaRPr>
        </a:p>
      </dsp:txBody>
      <dsp:txXfrm>
        <a:off x="2922753" y="1189009"/>
        <a:ext cx="2561514" cy="3568499"/>
      </dsp:txXfrm>
    </dsp:sp>
    <dsp:sp modelId="{53DA9A80-AE88-7D44-BAFB-6CDB59748F0A}">
      <dsp:nvSpPr>
        <dsp:cNvPr id="0" name=""/>
        <dsp:cNvSpPr/>
      </dsp:nvSpPr>
      <dsp:spPr>
        <a:xfrm>
          <a:off x="5842879" y="164403"/>
          <a:ext cx="2561514" cy="102460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213360" tIns="121920" rIns="213360" bIns="121920" numCol="1" spcCol="1270" anchor="ctr" anchorCtr="0">
          <a:noAutofit/>
        </a:bodyPr>
        <a:lstStyle/>
        <a:p>
          <a:pPr lvl="0" algn="ctr" defTabSz="1333500">
            <a:lnSpc>
              <a:spcPct val="90000"/>
            </a:lnSpc>
            <a:spcBef>
              <a:spcPct val="0"/>
            </a:spcBef>
            <a:spcAft>
              <a:spcPct val="35000"/>
            </a:spcAft>
          </a:pPr>
          <a:r>
            <a:rPr lang="en-US" altLang="zh-CN" sz="3000" kern="1200" dirty="0" smtClean="0">
              <a:latin typeface="Microsoft YaHei" charset="-122"/>
              <a:ea typeface="Microsoft YaHei" charset="-122"/>
              <a:cs typeface="Microsoft YaHei" charset="-122"/>
            </a:rPr>
            <a:t>BD</a:t>
          </a:r>
          <a:r>
            <a:rPr lang="zh-CN" altLang="en-US" sz="3000" kern="1200" dirty="0" smtClean="0">
              <a:latin typeface="Microsoft YaHei" charset="-122"/>
              <a:ea typeface="Microsoft YaHei" charset="-122"/>
              <a:cs typeface="Microsoft YaHei" charset="-122"/>
            </a:rPr>
            <a:t>端</a:t>
          </a:r>
          <a:endParaRPr lang="en-US" sz="3000" kern="1200" dirty="0">
            <a:latin typeface="Microsoft YaHei" charset="-122"/>
            <a:ea typeface="Microsoft YaHei" charset="-122"/>
            <a:cs typeface="Microsoft YaHei" charset="-122"/>
          </a:endParaRPr>
        </a:p>
      </dsp:txBody>
      <dsp:txXfrm>
        <a:off x="5842879" y="164403"/>
        <a:ext cx="2561514" cy="1024605"/>
      </dsp:txXfrm>
    </dsp:sp>
    <dsp:sp modelId="{149C782A-9FF0-1C47-ABC8-F60E245A34DC}">
      <dsp:nvSpPr>
        <dsp:cNvPr id="0" name=""/>
        <dsp:cNvSpPr/>
      </dsp:nvSpPr>
      <dsp:spPr>
        <a:xfrm>
          <a:off x="5842879" y="1189009"/>
          <a:ext cx="2561514" cy="3568499"/>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zh-CN" altLang="en-US" sz="3000" kern="1200" dirty="0" smtClean="0">
              <a:latin typeface="Microsoft YaHei" charset="-122"/>
              <a:ea typeface="Microsoft YaHei" charset="-122"/>
              <a:cs typeface="Microsoft YaHei" charset="-122"/>
            </a:rPr>
            <a:t>审单优化</a:t>
          </a:r>
          <a:endParaRPr lang="en-US" sz="3000" kern="1200" dirty="0">
            <a:latin typeface="Microsoft YaHei" charset="-122"/>
            <a:ea typeface="Microsoft YaHei" charset="-122"/>
            <a:cs typeface="Microsoft YaHei" charset="-122"/>
          </a:endParaRPr>
        </a:p>
        <a:p>
          <a:pPr marL="285750" lvl="1" indent="-285750" algn="l" defTabSz="1333500">
            <a:lnSpc>
              <a:spcPct val="90000"/>
            </a:lnSpc>
            <a:spcBef>
              <a:spcPct val="0"/>
            </a:spcBef>
            <a:spcAft>
              <a:spcPct val="15000"/>
            </a:spcAft>
            <a:buChar char="•"/>
          </a:pPr>
          <a:r>
            <a:rPr lang="zh-CN" altLang="en-US" sz="3000" kern="1200" dirty="0" smtClean="0">
              <a:latin typeface="Microsoft YaHei" charset="-122"/>
              <a:ea typeface="Microsoft YaHei" charset="-122"/>
              <a:cs typeface="Microsoft YaHei" charset="-122"/>
            </a:rPr>
            <a:t>蜂窝推荐</a:t>
          </a:r>
          <a:endParaRPr lang="en-US" sz="3000" kern="1200" dirty="0">
            <a:latin typeface="Microsoft YaHei" charset="-122"/>
            <a:ea typeface="Microsoft YaHei" charset="-122"/>
            <a:cs typeface="Microsoft YaHei" charset="-122"/>
          </a:endParaRPr>
        </a:p>
        <a:p>
          <a:pPr marL="285750" lvl="1" indent="-285750" algn="l" defTabSz="1333500">
            <a:lnSpc>
              <a:spcPct val="90000"/>
            </a:lnSpc>
            <a:spcBef>
              <a:spcPct val="0"/>
            </a:spcBef>
            <a:spcAft>
              <a:spcPct val="15000"/>
            </a:spcAft>
            <a:buChar char="•"/>
          </a:pPr>
          <a:r>
            <a:rPr lang="zh-CN" altLang="en-US" sz="3000" kern="1200" dirty="0" smtClean="0">
              <a:latin typeface="Microsoft YaHei" charset="-122"/>
              <a:ea typeface="Microsoft YaHei" charset="-122"/>
              <a:cs typeface="Microsoft YaHei" charset="-122"/>
            </a:rPr>
            <a:t>智能上单</a:t>
          </a:r>
          <a:endParaRPr lang="en-US" sz="3000" kern="1200" dirty="0">
            <a:latin typeface="Microsoft YaHei" charset="-122"/>
            <a:ea typeface="Microsoft YaHei" charset="-122"/>
            <a:cs typeface="Microsoft YaHei" charset="-122"/>
          </a:endParaRPr>
        </a:p>
      </dsp:txBody>
      <dsp:txXfrm>
        <a:off x="5842879" y="1189009"/>
        <a:ext cx="2561514" cy="35684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FC6265-3E4B-0C45-BE4C-461D43FBAD27}">
      <dsp:nvSpPr>
        <dsp:cNvPr id="0" name=""/>
        <dsp:cNvSpPr/>
      </dsp:nvSpPr>
      <dsp:spPr>
        <a:xfrm>
          <a:off x="1980380" y="625714"/>
          <a:ext cx="4167238" cy="4167238"/>
        </a:xfrm>
        <a:prstGeom prst="blockArc">
          <a:avLst>
            <a:gd name="adj1" fmla="val 10800000"/>
            <a:gd name="adj2" fmla="val 16200000"/>
            <a:gd name="adj3" fmla="val 4642"/>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2DED63B-024E-1D42-ABFA-6620479227BA}">
      <dsp:nvSpPr>
        <dsp:cNvPr id="0" name=""/>
        <dsp:cNvSpPr/>
      </dsp:nvSpPr>
      <dsp:spPr>
        <a:xfrm>
          <a:off x="1980380" y="625714"/>
          <a:ext cx="4167238" cy="4167238"/>
        </a:xfrm>
        <a:prstGeom prst="blockArc">
          <a:avLst>
            <a:gd name="adj1" fmla="val 5400000"/>
            <a:gd name="adj2" fmla="val 10800000"/>
            <a:gd name="adj3" fmla="val 4642"/>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B6EA17E2-12BA-C341-9FCE-BA0F50D67B70}">
      <dsp:nvSpPr>
        <dsp:cNvPr id="0" name=""/>
        <dsp:cNvSpPr/>
      </dsp:nvSpPr>
      <dsp:spPr>
        <a:xfrm>
          <a:off x="1980380" y="625714"/>
          <a:ext cx="4167238" cy="4167238"/>
        </a:xfrm>
        <a:prstGeom prst="blockArc">
          <a:avLst>
            <a:gd name="adj1" fmla="val 0"/>
            <a:gd name="adj2" fmla="val 5400000"/>
            <a:gd name="adj3" fmla="val 4642"/>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C33CFAA-03D2-B245-AD70-A658EDA22510}">
      <dsp:nvSpPr>
        <dsp:cNvPr id="0" name=""/>
        <dsp:cNvSpPr/>
      </dsp:nvSpPr>
      <dsp:spPr>
        <a:xfrm>
          <a:off x="1980380" y="625714"/>
          <a:ext cx="4167238" cy="4167238"/>
        </a:xfrm>
        <a:prstGeom prst="blockArc">
          <a:avLst>
            <a:gd name="adj1" fmla="val 16200000"/>
            <a:gd name="adj2" fmla="val 0"/>
            <a:gd name="adj3" fmla="val 4642"/>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7F551D49-E1E3-9C4D-8692-34CB1F9820EC}">
      <dsp:nvSpPr>
        <dsp:cNvPr id="0" name=""/>
        <dsp:cNvSpPr/>
      </dsp:nvSpPr>
      <dsp:spPr>
        <a:xfrm>
          <a:off x="3104554" y="1749888"/>
          <a:ext cx="1918890" cy="1918890"/>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ctr" defTabSz="1733550">
            <a:lnSpc>
              <a:spcPct val="90000"/>
            </a:lnSpc>
            <a:spcBef>
              <a:spcPct val="0"/>
            </a:spcBef>
            <a:spcAft>
              <a:spcPct val="35000"/>
            </a:spcAft>
          </a:pPr>
          <a:r>
            <a:rPr lang="zh-CN" altLang="en-US" sz="3900" kern="1200" dirty="0" smtClean="0"/>
            <a:t>经营参谋</a:t>
          </a:r>
          <a:endParaRPr lang="en-US" sz="3900" kern="1200" dirty="0"/>
        </a:p>
      </dsp:txBody>
      <dsp:txXfrm>
        <a:off x="3385569" y="2030903"/>
        <a:ext cx="1356860" cy="1356860"/>
      </dsp:txXfrm>
    </dsp:sp>
    <dsp:sp modelId="{AE5B4E9E-4BC5-5043-B7E5-2F8A3E4FD0CA}">
      <dsp:nvSpPr>
        <dsp:cNvPr id="0" name=""/>
        <dsp:cNvSpPr/>
      </dsp:nvSpPr>
      <dsp:spPr>
        <a:xfrm>
          <a:off x="3392388" y="2458"/>
          <a:ext cx="1343223" cy="134322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r>
            <a:rPr lang="zh-CN" altLang="en-US" sz="2700" kern="1200" dirty="0" smtClean="0"/>
            <a:t>流量分析</a:t>
          </a:r>
          <a:endParaRPr lang="en-US" sz="2700" kern="1200" dirty="0"/>
        </a:p>
      </dsp:txBody>
      <dsp:txXfrm>
        <a:off x="3589098" y="199168"/>
        <a:ext cx="949803" cy="949803"/>
      </dsp:txXfrm>
    </dsp:sp>
    <dsp:sp modelId="{C875414D-C34F-E241-B36D-DBA29A322518}">
      <dsp:nvSpPr>
        <dsp:cNvPr id="0" name=""/>
        <dsp:cNvSpPr/>
      </dsp:nvSpPr>
      <dsp:spPr>
        <a:xfrm>
          <a:off x="5427651" y="2037721"/>
          <a:ext cx="1343223" cy="134322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r>
            <a:rPr lang="zh-CN" altLang="en-US" sz="2700" kern="1200" dirty="0" smtClean="0"/>
            <a:t>交易分析</a:t>
          </a:r>
          <a:endParaRPr lang="en-US" sz="2700" kern="1200" dirty="0"/>
        </a:p>
      </dsp:txBody>
      <dsp:txXfrm>
        <a:off x="5624361" y="2234431"/>
        <a:ext cx="949803" cy="949803"/>
      </dsp:txXfrm>
    </dsp:sp>
    <dsp:sp modelId="{DC6FB651-BFB6-9F4F-9BA6-D1B523ED4AC6}">
      <dsp:nvSpPr>
        <dsp:cNvPr id="0" name=""/>
        <dsp:cNvSpPr/>
      </dsp:nvSpPr>
      <dsp:spPr>
        <a:xfrm>
          <a:off x="3392388" y="4072985"/>
          <a:ext cx="1343223" cy="134322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r>
            <a:rPr lang="zh-CN" altLang="en-US" sz="2700" kern="1200" dirty="0" smtClean="0"/>
            <a:t>经营建议</a:t>
          </a:r>
          <a:endParaRPr lang="en-US" sz="2700" kern="1200" dirty="0"/>
        </a:p>
      </dsp:txBody>
      <dsp:txXfrm>
        <a:off x="3589098" y="4269695"/>
        <a:ext cx="949803" cy="949803"/>
      </dsp:txXfrm>
    </dsp:sp>
    <dsp:sp modelId="{8B916FC8-AF55-CC43-BF53-3BDE9B3264BA}">
      <dsp:nvSpPr>
        <dsp:cNvPr id="0" name=""/>
        <dsp:cNvSpPr/>
      </dsp:nvSpPr>
      <dsp:spPr>
        <a:xfrm>
          <a:off x="1357124" y="2037721"/>
          <a:ext cx="1343223" cy="1343223"/>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r>
            <a:rPr lang="zh-CN" altLang="en-US" sz="2700" kern="1200" dirty="0" smtClean="0"/>
            <a:t>竞对分析</a:t>
          </a:r>
          <a:endParaRPr lang="en-US" sz="2700" kern="1200" dirty="0"/>
        </a:p>
      </dsp:txBody>
      <dsp:txXfrm>
        <a:off x="1553834" y="2234431"/>
        <a:ext cx="949803" cy="949803"/>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dstNode" val="node"/>
                    <dgm:param type="begSty" val="noArr"/>
                    <dgm:param type="endSty" val="noArr"/>
                    <dgm:param type="connRout" val="curve"/>
                    <dgm:param type="begPts" val="ctr"/>
                    <dgm:param type="endPts" val="ctr"/>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srcNode" val="dummyConnPt"/>
                    <dgm:param type="dstNode" val="dummyConnPt"/>
                    <dgm:param type="begSty" val="noArr"/>
                    <dgm:param type="endSty" val="noArr"/>
                    <dgm:param type="connRout" val="longCurve"/>
                    <dgm:param type="begPts" val="bCtr"/>
                    <dgm:param type="endPts" val="tCtr"/>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media/>
</file>

<file path=ppt/media/image1.jpeg>
</file>

<file path=ppt/media/image1.tiff>
</file>

<file path=ppt/media/image10.png>
</file>

<file path=ppt/media/image11.png>
</file>

<file path=ppt/media/image12.png>
</file>

<file path=ppt/media/image13.png>
</file>

<file path=ppt/media/image14.png>
</file>

<file path=ppt/media/image15.GIF>
</file>

<file path=ppt/media/image16.png>
</file>

<file path=ppt/media/image17.jpeg>
</file>

<file path=ppt/media/image2.png>
</file>

<file path=ppt/media/image2.tiff>
</file>

<file path=ppt/media/image3.png>
</file>

<file path=ppt/media/image3.tiff>
</file>

<file path=ppt/media/image4.png>
</file>

<file path=ppt/media/image4.tiff>
</file>

<file path=ppt/media/image5.png>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57026-2786-5E4D-A0B4-43DB7A87562B}"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13D1F1-FEB2-5D48-8EEA-2E2A0D68A130}"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eaLnBrk="0" hangingPunct="0">
              <a:defRPr/>
            </a:pPr>
            <a:r>
              <a:rPr lang="zh-CN" altLang="en-US" sz="1200" b="1" u="sng" kern="0" dirty="0" smtClean="0">
                <a:solidFill>
                  <a:srgbClr val="FF0000"/>
                </a:solidFill>
                <a:latin typeface="微软雅黑" panose="020B0503020204020204" charset="-122"/>
                <a:ea typeface="微软雅黑" panose="020B0503020204020204" charset="-122"/>
                <a:cs typeface="+mn-cs"/>
              </a:rPr>
              <a:t>什么叫文？</a:t>
            </a:r>
            <a:r>
              <a:rPr lang="zh-CN" altLang="en-US" sz="1200" kern="0" dirty="0" smtClean="0">
                <a:solidFill>
                  <a:schemeClr val="tx1"/>
                </a:solidFill>
                <a:latin typeface="微软雅黑" panose="020B0503020204020204" charset="-122"/>
                <a:ea typeface="微软雅黑" panose="020B0503020204020204" charset="-122"/>
                <a:cs typeface="+mn-cs"/>
              </a:rPr>
              <a:t>企业有很多制度、说法和认识，以及用于指导员工行为的各种潜在的规则，把这些规则和意识显性化、明确地告诉大家，就是文。</a:t>
            </a:r>
            <a:endParaRPr lang="en-US" altLang="zh-CN" sz="1200" kern="0" dirty="0" smtClean="0">
              <a:solidFill>
                <a:schemeClr val="tx1"/>
              </a:solidFill>
              <a:latin typeface="微软雅黑" panose="020B0503020204020204" charset="-122"/>
              <a:ea typeface="微软雅黑" panose="020B0503020204020204" charset="-122"/>
              <a:cs typeface="+mn-cs"/>
            </a:endParaRPr>
          </a:p>
          <a:p>
            <a:pPr lvl="0" eaLnBrk="0" hangingPunct="0">
              <a:defRPr/>
            </a:pPr>
            <a:r>
              <a:rPr lang="zh-CN" altLang="en-US" sz="1200" b="1" u="sng" kern="0" dirty="0" smtClean="0">
                <a:solidFill>
                  <a:srgbClr val="FF0000"/>
                </a:solidFill>
                <a:latin typeface="微软雅黑" panose="020B0503020204020204" charset="-122"/>
                <a:ea typeface="微软雅黑" panose="020B0503020204020204" charset="-122"/>
                <a:cs typeface="+mn-cs"/>
              </a:rPr>
              <a:t>什么叫化？</a:t>
            </a:r>
            <a:r>
              <a:rPr lang="zh-CN" altLang="en-US" sz="1200" kern="0" dirty="0" smtClean="0">
                <a:solidFill>
                  <a:schemeClr val="tx1"/>
                </a:solidFill>
                <a:latin typeface="微软雅黑" panose="020B0503020204020204" charset="-122"/>
                <a:ea typeface="微软雅黑" panose="020B0503020204020204" charset="-122"/>
                <a:cs typeface="+mn-cs"/>
              </a:rPr>
              <a:t>把这些规则和认识像春风化雨一样转化为员工的行为和企业的行为中，就是化。如果文不能体现为化，就是表面文章，制定出来价值观就无法形成共识。</a:t>
            </a:r>
            <a:endParaRPr lang="en-US" altLang="zh-CN" sz="1200" kern="0" dirty="0" smtClean="0">
              <a:solidFill>
                <a:schemeClr val="tx1"/>
              </a:solidFill>
              <a:latin typeface="微软雅黑" panose="020B0503020204020204" charset="-122"/>
              <a:ea typeface="微软雅黑" panose="020B0503020204020204" charset="-122"/>
              <a:cs typeface="+mn-cs"/>
            </a:endParaRPr>
          </a:p>
          <a:p>
            <a:pPr lvl="0" eaLnBrk="0" hangingPunct="0">
              <a:defRPr/>
            </a:pPr>
            <a:endParaRPr lang="en-US" altLang="zh-CN" sz="1200" kern="0" dirty="0" smtClean="0">
              <a:solidFill>
                <a:schemeClr val="tx1"/>
              </a:solidFill>
              <a:latin typeface="微软雅黑" panose="020B0503020204020204" charset="-122"/>
              <a:ea typeface="微软雅黑" panose="020B0503020204020204" charset="-122"/>
              <a:cs typeface="+mn-cs"/>
            </a:endParaRPr>
          </a:p>
          <a:p>
            <a:pPr lvl="0" eaLnBrk="0" hangingPunct="0">
              <a:defRPr/>
            </a:pPr>
            <a:endParaRPr lang="en-US" altLang="zh-CN" sz="1200" kern="0" dirty="0" smtClean="0">
              <a:solidFill>
                <a:schemeClr val="tx1"/>
              </a:solidFill>
              <a:latin typeface="微软雅黑" panose="020B0503020204020204" charset="-122"/>
              <a:ea typeface="微软雅黑" panose="020B0503020204020204" charset="-122"/>
              <a:cs typeface="+mn-cs"/>
            </a:endParaRPr>
          </a:p>
          <a:p>
            <a:pPr lvl="0" eaLnBrk="0" hangingPunct="0">
              <a:defRPr/>
            </a:pPr>
            <a:r>
              <a:rPr lang="zh-CN" altLang="en-US" sz="1200" kern="0" dirty="0" smtClean="0">
                <a:solidFill>
                  <a:schemeClr val="tx1"/>
                </a:solidFill>
                <a:latin typeface="微软雅黑" panose="020B0503020204020204" charset="-122"/>
                <a:ea typeface="微软雅黑" panose="020B0503020204020204" charset="-122"/>
                <a:cs typeface="+mn-cs"/>
              </a:rPr>
              <a:t>［可选］举例：韩国人爱国的文化行为（排队捐金、身土不二）</a:t>
            </a:r>
            <a:endParaRPr lang="en-US" altLang="zh-CN" sz="1200" kern="0" dirty="0" smtClean="0">
              <a:solidFill>
                <a:schemeClr val="tx1"/>
              </a:solidFill>
              <a:latin typeface="微软雅黑" panose="020B0503020204020204" charset="-122"/>
              <a:ea typeface="微软雅黑" panose="020B0503020204020204" charset="-122"/>
              <a:cs typeface="+mn-cs"/>
            </a:endParaRPr>
          </a:p>
          <a:p>
            <a:pPr lvl="0" eaLnBrk="0" hangingPunct="0">
              <a:defRPr/>
            </a:pPr>
            <a:r>
              <a:rPr lang="en-US" altLang="zh-CN" sz="1200" kern="0" dirty="0" smtClean="0">
                <a:solidFill>
                  <a:schemeClr val="tx1"/>
                </a:solidFill>
                <a:latin typeface="微软雅黑" panose="020B0503020204020204" charset="-122"/>
                <a:ea typeface="微软雅黑" panose="020B0503020204020204" charset="-122"/>
                <a:cs typeface="+mn-cs"/>
              </a:rPr>
              <a:t>http://www.ledu365.com/a/</a:t>
            </a:r>
            <a:r>
              <a:rPr lang="en-US" altLang="zh-CN" sz="1200" kern="0" dirty="0" err="1" smtClean="0">
                <a:solidFill>
                  <a:schemeClr val="tx1"/>
                </a:solidFill>
                <a:latin typeface="微软雅黑" panose="020B0503020204020204" charset="-122"/>
                <a:ea typeface="微软雅黑" panose="020B0503020204020204" charset="-122"/>
                <a:cs typeface="+mn-cs"/>
              </a:rPr>
              <a:t>shiye</a:t>
            </a:r>
            <a:r>
              <a:rPr lang="en-US" altLang="zh-CN" sz="1200" kern="0" dirty="0" smtClean="0">
                <a:solidFill>
                  <a:schemeClr val="tx1"/>
                </a:solidFill>
                <a:latin typeface="微软雅黑" panose="020B0503020204020204" charset="-122"/>
                <a:ea typeface="微软雅黑" panose="020B0503020204020204" charset="-122"/>
                <a:cs typeface="+mn-cs"/>
              </a:rPr>
              <a:t>/35793.html</a:t>
            </a:r>
            <a:endParaRPr lang="en-US" altLang="zh-CN" sz="1200" kern="0" dirty="0" smtClean="0">
              <a:solidFill>
                <a:schemeClr val="tx1"/>
              </a:solidFill>
              <a:latin typeface="微软雅黑" panose="020B0503020204020204" charset="-122"/>
              <a:ea typeface="微软雅黑" panose="020B0503020204020204" charset="-122"/>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857DE9A1-BB80-485E-A435-B66A730F904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4"/>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29841" y="2505075"/>
            <a:ext cx="3868340"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6"/>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hasCustomPrompt="1"/>
          </p:nvPr>
        </p:nvSpPr>
        <p:spPr>
          <a:xfrm>
            <a:off x="3887391" y="987425"/>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08ED37A-D08C-4750-B0A5-AC6B40FD38C5}"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CD896C0-E572-43BF-94C4-3B39203AC69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8ED37A-D08C-4750-B0A5-AC6B40FD38C5}" type="datetimeFigureOut">
              <a:rPr lang="zh-CN" altLang="en-US" smtClean="0"/>
            </a:fld>
            <a:endParaRPr lang="zh-CN" alt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D896C0-E572-43BF-94C4-3B39203AC69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3" Type="http://schemas.openxmlformats.org/officeDocument/2006/relationships/diagramLayout" Target="../diagrams/layout2.xml"/><Relationship Id="rId2" Type="http://schemas.openxmlformats.org/officeDocument/2006/relationships/diagramData" Target="../diagrams/data2.xml"/><Relationship Id="rId11" Type="http://schemas.openxmlformats.org/officeDocument/2006/relationships/slideLayout" Target="../slideLayouts/slideLayout2.xml"/><Relationship Id="rId10" Type="http://schemas.openxmlformats.org/officeDocument/2006/relationships/image" Target="../media/image14.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15.GIF"/><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tiff"/><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17.jpeg"/><Relationship Id="rId1" Type="http://schemas.openxmlformats.org/officeDocument/2006/relationships/image" Target="../media/image1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tiff"/><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tiff"/><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1261188" y="2568743"/>
            <a:ext cx="4354182" cy="1443990"/>
          </a:xfrm>
          <a:prstGeom prst="rect">
            <a:avLst/>
          </a:prstGeom>
          <a:noFill/>
        </p:spPr>
        <p:txBody>
          <a:bodyPr wrap="square" rtlCol="0">
            <a:spAutoFit/>
          </a:bodyPr>
          <a:lstStyle/>
          <a:p>
            <a:r>
              <a:rPr lang="zh-CN" altLang="en-US" sz="2700" b="1" dirty="0">
                <a:solidFill>
                  <a:srgbClr val="002060"/>
                </a:solidFill>
              </a:rPr>
              <a:t>飞马网</a:t>
            </a:r>
            <a:r>
              <a:rPr lang="en-US" altLang="zh-CN" sz="2700" b="1" dirty="0">
                <a:solidFill>
                  <a:srgbClr val="002060"/>
                </a:solidFill>
              </a:rPr>
              <a:t>&amp;</a:t>
            </a:r>
            <a:r>
              <a:rPr lang="zh-CN" altLang="en-US" sz="2700" b="1" dirty="0">
                <a:solidFill>
                  <a:srgbClr val="002060"/>
                </a:solidFill>
              </a:rPr>
              <a:t>中生代技术嘉年华</a:t>
            </a:r>
            <a:endParaRPr lang="en-US" altLang="zh-CN" sz="2700" b="1" dirty="0">
              <a:solidFill>
                <a:srgbClr val="002060"/>
              </a:solidFill>
            </a:endParaRPr>
          </a:p>
          <a:p>
            <a:r>
              <a:rPr lang="en-US" altLang="zh-CN" sz="4050" dirty="0"/>
              <a:t>             </a:t>
            </a:r>
            <a:r>
              <a:rPr lang="en-US" altLang="zh-CN" sz="2100" dirty="0">
                <a:solidFill>
                  <a:schemeClr val="accent1">
                    <a:lumMod val="75000"/>
                  </a:schemeClr>
                </a:solidFill>
              </a:rPr>
              <a:t> </a:t>
            </a:r>
            <a:r>
              <a:rPr lang="zh-CN" altLang="en-US" sz="2100" dirty="0">
                <a:solidFill>
                  <a:srgbClr val="002060"/>
                </a:solidFill>
              </a:rPr>
              <a:t>樊聪</a:t>
            </a:r>
            <a:endParaRPr lang="en-US" altLang="zh-CN" sz="2100" dirty="0">
              <a:solidFill>
                <a:srgbClr val="002060"/>
              </a:solidFill>
            </a:endParaRPr>
          </a:p>
          <a:p>
            <a:r>
              <a:rPr lang="en-US" altLang="zh-CN" sz="2100" dirty="0">
                <a:solidFill>
                  <a:srgbClr val="002060"/>
                </a:solidFill>
              </a:rPr>
              <a:t>		</a:t>
            </a:r>
            <a:r>
              <a:rPr lang="zh-CN" altLang="en-US" sz="2100" dirty="0">
                <a:solidFill>
                  <a:srgbClr val="002060"/>
                </a:solidFill>
              </a:rPr>
              <a:t>美团点评</a:t>
            </a:r>
            <a:r>
              <a:rPr lang="en-US" altLang="zh-CN" sz="2100" dirty="0">
                <a:solidFill>
                  <a:srgbClr val="002060"/>
                </a:solidFill>
              </a:rPr>
              <a:t>    </a:t>
            </a:r>
            <a:endParaRPr lang="zh-CN" altLang="en-US" sz="2100" dirty="0">
              <a:solidFill>
                <a:srgbClr val="00206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a:latin typeface="微软雅黑" panose="020B0503020204020204" charset="-122"/>
                <a:ea typeface="微软雅黑" panose="020B0503020204020204" charset="-122"/>
                <a:cs typeface="微软雅黑" panose="020B0503020204020204" charset="-122"/>
              </a:rPr>
              <a:t>精准营销案例分享</a:t>
            </a:r>
            <a:endParaRPr lang="en-US" dirty="0"/>
          </a:p>
        </p:txBody>
      </p:sp>
      <p:sp>
        <p:nvSpPr>
          <p:cNvPr id="3" name="Content Placeholder 2"/>
          <p:cNvSpPr>
            <a:spLocks noGrp="1"/>
          </p:cNvSpPr>
          <p:nvPr>
            <p:ph idx="1"/>
          </p:nvPr>
        </p:nvSpPr>
        <p:spPr>
          <a:xfrm>
            <a:off x="554718" y="1818212"/>
            <a:ext cx="5915025" cy="381107"/>
          </a:xfrm>
        </p:spPr>
        <p:txBody>
          <a:bodyPr>
            <a:normAutofit fontScale="60000"/>
          </a:bodyPr>
          <a:lstStyle/>
          <a:p>
            <a:r>
              <a:rPr lang="zh-CN" altLang="en-US" dirty="0" smtClean="0">
                <a:latin typeface="微软雅黑" panose="020B0503020204020204" charset="-122"/>
                <a:ea typeface="微软雅黑" panose="020B0503020204020204" charset="-122"/>
                <a:cs typeface="微软雅黑" panose="020B0503020204020204" charset="-122"/>
              </a:rPr>
              <a:t>总体架构</a:t>
            </a:r>
            <a:endParaRPr lang="en-US" dirty="0">
              <a:latin typeface="微软雅黑" panose="020B0503020204020204" charset="-122"/>
              <a:ea typeface="微软雅黑" panose="020B0503020204020204" charset="-122"/>
              <a:cs typeface="微软雅黑" panose="020B0503020204020204" charset="-122"/>
            </a:endParaRPr>
          </a:p>
        </p:txBody>
      </p:sp>
      <p:sp>
        <p:nvSpPr>
          <p:cNvPr id="6" name="Rectangle 5"/>
          <p:cNvSpPr/>
          <p:nvPr/>
        </p:nvSpPr>
        <p:spPr>
          <a:xfrm>
            <a:off x="206526" y="5180974"/>
            <a:ext cx="1701063" cy="72695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7" name="Rectangle 6"/>
          <p:cNvSpPr/>
          <p:nvPr/>
        </p:nvSpPr>
        <p:spPr>
          <a:xfrm>
            <a:off x="206526" y="2248761"/>
            <a:ext cx="1730840" cy="196154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050" dirty="0">
              <a:latin typeface="微软雅黑" panose="020B0503020204020204" charset="-122"/>
              <a:ea typeface="微软雅黑" panose="020B0503020204020204" charset="-122"/>
              <a:cs typeface="微软雅黑" panose="020B0503020204020204" charset="-122"/>
            </a:endParaRPr>
          </a:p>
        </p:txBody>
      </p:sp>
      <p:sp>
        <p:nvSpPr>
          <p:cNvPr id="8" name="Rectangle 7"/>
          <p:cNvSpPr/>
          <p:nvPr/>
        </p:nvSpPr>
        <p:spPr>
          <a:xfrm>
            <a:off x="206527" y="4322306"/>
            <a:ext cx="1701063" cy="63609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9" name="Rectangle 8"/>
          <p:cNvSpPr/>
          <p:nvPr/>
        </p:nvSpPr>
        <p:spPr>
          <a:xfrm>
            <a:off x="822293" y="4377290"/>
            <a:ext cx="499305" cy="327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验券</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10" name="Rectangle 9"/>
          <p:cNvSpPr/>
          <p:nvPr/>
        </p:nvSpPr>
        <p:spPr>
          <a:xfrm>
            <a:off x="1372260" y="4372979"/>
            <a:ext cx="484667" cy="3456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位置</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11" name="Rectangle 10"/>
          <p:cNvSpPr/>
          <p:nvPr/>
        </p:nvSpPr>
        <p:spPr>
          <a:xfrm>
            <a:off x="270690" y="4372978"/>
            <a:ext cx="484667" cy="3361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支付</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12" name="Can 11"/>
          <p:cNvSpPr/>
          <p:nvPr/>
        </p:nvSpPr>
        <p:spPr>
          <a:xfrm>
            <a:off x="295411" y="2494101"/>
            <a:ext cx="634032" cy="509864"/>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latin typeface="微软雅黑" panose="020B0503020204020204" charset="-122"/>
                <a:ea typeface="微软雅黑" panose="020B0503020204020204" charset="-122"/>
                <a:cs typeface="微软雅黑" panose="020B0503020204020204" charset="-122"/>
              </a:rPr>
              <a:t>交易数据</a:t>
            </a:r>
            <a:endParaRPr lang="en-US" sz="900" dirty="0">
              <a:latin typeface="微软雅黑" panose="020B0503020204020204" charset="-122"/>
              <a:ea typeface="微软雅黑" panose="020B0503020204020204" charset="-122"/>
              <a:cs typeface="微软雅黑" panose="020B0503020204020204" charset="-122"/>
            </a:endParaRPr>
          </a:p>
        </p:txBody>
      </p:sp>
      <p:grpSp>
        <p:nvGrpSpPr>
          <p:cNvPr id="15" name="Group 14"/>
          <p:cNvGrpSpPr/>
          <p:nvPr/>
        </p:nvGrpSpPr>
        <p:grpSpPr>
          <a:xfrm>
            <a:off x="3361655" y="2507510"/>
            <a:ext cx="1643634" cy="1230414"/>
            <a:chOff x="6694201" y="1924308"/>
            <a:chExt cx="2191512" cy="1640552"/>
          </a:xfrm>
        </p:grpSpPr>
        <p:sp>
          <p:nvSpPr>
            <p:cNvPr id="16" name="Rounded Rectangle 15"/>
            <p:cNvSpPr/>
            <p:nvPr/>
          </p:nvSpPr>
          <p:spPr>
            <a:xfrm>
              <a:off x="6694201" y="1924308"/>
              <a:ext cx="2191512" cy="1353312"/>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17" name="Rectangle 16"/>
            <p:cNvSpPr/>
            <p:nvPr/>
          </p:nvSpPr>
          <p:spPr>
            <a:xfrm>
              <a:off x="6864033" y="2134271"/>
              <a:ext cx="780288"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25" dirty="0" smtClean="0">
                  <a:latin typeface="微软雅黑" panose="020B0503020204020204" charset="-122"/>
                  <a:ea typeface="微软雅黑" panose="020B0503020204020204" charset="-122"/>
                  <a:cs typeface="微软雅黑" panose="020B0503020204020204" charset="-122"/>
                </a:rPr>
                <a:t>POI</a:t>
              </a:r>
              <a:r>
                <a:rPr lang="zh-CN" altLang="en-US" sz="825" dirty="0" smtClean="0">
                  <a:latin typeface="微软雅黑" panose="020B0503020204020204" charset="-122"/>
                  <a:ea typeface="微软雅黑" panose="020B0503020204020204" charset="-122"/>
                  <a:cs typeface="微软雅黑" panose="020B0503020204020204" charset="-122"/>
                </a:rPr>
                <a:t> 召回</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18" name="Rectangle 17"/>
            <p:cNvSpPr/>
            <p:nvPr/>
          </p:nvSpPr>
          <p:spPr>
            <a:xfrm>
              <a:off x="7822816" y="2134271"/>
              <a:ext cx="877917"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25" dirty="0" smtClean="0">
                  <a:latin typeface="微软雅黑" panose="020B0503020204020204" charset="-122"/>
                  <a:ea typeface="微软雅黑" panose="020B0503020204020204" charset="-122"/>
                  <a:cs typeface="微软雅黑" panose="020B0503020204020204" charset="-122"/>
                </a:rPr>
                <a:t>User</a:t>
              </a:r>
              <a:r>
                <a:rPr lang="zh-CN" altLang="en-US" sz="825" dirty="0" smtClean="0">
                  <a:latin typeface="微软雅黑" panose="020B0503020204020204" charset="-122"/>
                  <a:ea typeface="微软雅黑" panose="020B0503020204020204" charset="-122"/>
                  <a:cs typeface="微软雅黑" panose="020B0503020204020204" charset="-122"/>
                </a:rPr>
                <a:t> 排序</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19" name="Rectangle 18"/>
            <p:cNvSpPr/>
            <p:nvPr/>
          </p:nvSpPr>
          <p:spPr>
            <a:xfrm>
              <a:off x="7825428" y="2729539"/>
              <a:ext cx="780288"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场景识别</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20" name="TextBox 19"/>
            <p:cNvSpPr txBox="1"/>
            <p:nvPr/>
          </p:nvSpPr>
          <p:spPr>
            <a:xfrm>
              <a:off x="6831361" y="3064480"/>
              <a:ext cx="958596" cy="500380"/>
            </a:xfrm>
            <a:prstGeom prst="rect">
              <a:avLst/>
            </a:prstGeom>
            <a:noFill/>
          </p:spPr>
          <p:txBody>
            <a:bodyPr wrap="squar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实时 </a:t>
              </a:r>
              <a:r>
                <a:rPr lang="en-US" altLang="zh-CN" sz="900" dirty="0" smtClean="0">
                  <a:latin typeface="微软雅黑" panose="020B0503020204020204" charset="-122"/>
                  <a:ea typeface="微软雅黑" panose="020B0503020204020204" charset="-122"/>
                  <a:cs typeface="微软雅黑" panose="020B0503020204020204" charset="-122"/>
                </a:rPr>
                <a:t>PUSH</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21" name="Rectangle 20"/>
            <p:cNvSpPr/>
            <p:nvPr/>
          </p:nvSpPr>
          <p:spPr>
            <a:xfrm>
              <a:off x="6864033" y="2700323"/>
              <a:ext cx="780288"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25" dirty="0" smtClean="0">
                  <a:latin typeface="微软雅黑" panose="020B0503020204020204" charset="-122"/>
                  <a:ea typeface="微软雅黑" panose="020B0503020204020204" charset="-122"/>
                  <a:cs typeface="微软雅黑" panose="020B0503020204020204" charset="-122"/>
                </a:rPr>
                <a:t>LBS</a:t>
              </a:r>
              <a:r>
                <a:rPr lang="zh-CN" altLang="en-US" sz="825" dirty="0" smtClean="0">
                  <a:latin typeface="微软雅黑" panose="020B0503020204020204" charset="-122"/>
                  <a:ea typeface="微软雅黑" panose="020B0503020204020204" charset="-122"/>
                  <a:cs typeface="微软雅黑" panose="020B0503020204020204" charset="-122"/>
                </a:rPr>
                <a:t> 索引</a:t>
              </a:r>
              <a:endParaRPr lang="en-US" sz="825" dirty="0">
                <a:latin typeface="微软雅黑" panose="020B0503020204020204" charset="-122"/>
                <a:ea typeface="微软雅黑" panose="020B0503020204020204" charset="-122"/>
                <a:cs typeface="微软雅黑" panose="020B0503020204020204" charset="-122"/>
              </a:endParaRPr>
            </a:p>
          </p:txBody>
        </p:sp>
      </p:grpSp>
      <p:sp>
        <p:nvSpPr>
          <p:cNvPr id="22" name="TextBox 21"/>
          <p:cNvSpPr txBox="1"/>
          <p:nvPr/>
        </p:nvSpPr>
        <p:spPr>
          <a:xfrm>
            <a:off x="6215962" y="2529712"/>
            <a:ext cx="718947" cy="238125"/>
          </a:xfrm>
          <a:prstGeom prst="rect">
            <a:avLst/>
          </a:prstGeom>
          <a:noFill/>
        </p:spPr>
        <p:txBody>
          <a:bodyPr wrap="squar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离线 </a:t>
            </a:r>
            <a:r>
              <a:rPr lang="en-US" altLang="zh-CN" sz="900" dirty="0" smtClean="0">
                <a:latin typeface="微软雅黑" panose="020B0503020204020204" charset="-122"/>
                <a:ea typeface="微软雅黑" panose="020B0503020204020204" charset="-122"/>
                <a:cs typeface="微软雅黑" panose="020B0503020204020204" charset="-122"/>
              </a:rPr>
              <a:t>push</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23" name="Rectangle 22"/>
          <p:cNvSpPr/>
          <p:nvPr/>
        </p:nvSpPr>
        <p:spPr>
          <a:xfrm>
            <a:off x="275297" y="5262416"/>
            <a:ext cx="704088" cy="3931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微软雅黑" panose="020B0503020204020204" charset="-122"/>
                <a:ea typeface="微软雅黑" panose="020B0503020204020204" charset="-122"/>
                <a:cs typeface="微软雅黑" panose="020B0503020204020204" charset="-122"/>
              </a:rPr>
              <a:t>Id-mapping</a:t>
            </a:r>
            <a:endParaRPr lang="zh-CN" altLang="en-US" sz="900" dirty="0" smtClean="0">
              <a:latin typeface="微软雅黑" panose="020B0503020204020204" charset="-122"/>
              <a:ea typeface="微软雅黑" panose="020B0503020204020204" charset="-122"/>
              <a:cs typeface="微软雅黑" panose="020B0503020204020204" charset="-122"/>
            </a:endParaRPr>
          </a:p>
          <a:p>
            <a:pPr algn="ctr"/>
            <a:r>
              <a:rPr lang="zh-CN" altLang="en-US" sz="900" dirty="0" smtClean="0">
                <a:latin typeface="微软雅黑" panose="020B0503020204020204" charset="-122"/>
                <a:ea typeface="微软雅黑" panose="020B0503020204020204" charset="-122"/>
                <a:cs typeface="微软雅黑" panose="020B0503020204020204" charset="-122"/>
              </a:rPr>
              <a:t>服务</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24" name="Can 23"/>
          <p:cNvSpPr/>
          <p:nvPr/>
        </p:nvSpPr>
        <p:spPr>
          <a:xfrm>
            <a:off x="295411" y="3038949"/>
            <a:ext cx="634032" cy="509864"/>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latin typeface="微软雅黑" panose="020B0503020204020204" charset="-122"/>
                <a:ea typeface="微软雅黑" panose="020B0503020204020204" charset="-122"/>
                <a:cs typeface="微软雅黑" panose="020B0503020204020204" charset="-122"/>
              </a:rPr>
              <a:t>用户行为</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25" name="Can 24"/>
          <p:cNvSpPr/>
          <p:nvPr/>
        </p:nvSpPr>
        <p:spPr>
          <a:xfrm>
            <a:off x="276323" y="3592357"/>
            <a:ext cx="634032" cy="509864"/>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latin typeface="微软雅黑" panose="020B0503020204020204" charset="-122"/>
                <a:ea typeface="微软雅黑" panose="020B0503020204020204" charset="-122"/>
                <a:cs typeface="微软雅黑" panose="020B0503020204020204" charset="-122"/>
              </a:rPr>
              <a:t>商户数据</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26" name="TextBox 25"/>
          <p:cNvSpPr txBox="1"/>
          <p:nvPr/>
        </p:nvSpPr>
        <p:spPr>
          <a:xfrm>
            <a:off x="2894598" y="2226469"/>
            <a:ext cx="990600" cy="311785"/>
          </a:xfrm>
          <a:prstGeom prst="rect">
            <a:avLst/>
          </a:prstGeom>
          <a:noFill/>
        </p:spPr>
        <p:txBody>
          <a:bodyPr wrap="none" rtlCol="0">
            <a:spAutoFit/>
          </a:bodyPr>
          <a:lstStyle/>
          <a:p>
            <a:r>
              <a:rPr lang="zh-CN" altLang="en-US" sz="1350" dirty="0" smtClean="0">
                <a:latin typeface="微软雅黑" panose="020B0503020204020204" charset="-122"/>
                <a:ea typeface="微软雅黑" panose="020B0503020204020204" charset="-122"/>
                <a:cs typeface="微软雅黑" panose="020B0503020204020204" charset="-122"/>
              </a:rPr>
              <a:t>智能</a:t>
            </a:r>
            <a:r>
              <a:rPr lang="en-US" altLang="zh-CN" sz="1350" dirty="0" smtClean="0">
                <a:latin typeface="微软雅黑" panose="020B0503020204020204" charset="-122"/>
                <a:ea typeface="微软雅黑" panose="020B0503020204020204" charset="-122"/>
                <a:cs typeface="微软雅黑" panose="020B0503020204020204" charset="-122"/>
              </a:rPr>
              <a:t>PUSH</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27" name="TextBox 26"/>
          <p:cNvSpPr txBox="1"/>
          <p:nvPr/>
        </p:nvSpPr>
        <p:spPr>
          <a:xfrm>
            <a:off x="1256803" y="4750653"/>
            <a:ext cx="754380" cy="238125"/>
          </a:xfrm>
          <a:prstGeom prst="rect">
            <a:avLst/>
          </a:prstGeom>
          <a:noFill/>
        </p:spPr>
        <p:txBody>
          <a:bodyPr wrap="non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实时画像流</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28" name="Rectangle 27"/>
          <p:cNvSpPr/>
          <p:nvPr/>
        </p:nvSpPr>
        <p:spPr>
          <a:xfrm>
            <a:off x="1118465" y="3100907"/>
            <a:ext cx="704088" cy="3931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latin typeface="微软雅黑" panose="020B0503020204020204" charset="-122"/>
                <a:ea typeface="微软雅黑" panose="020B0503020204020204" charset="-122"/>
                <a:cs typeface="微软雅黑" panose="020B0503020204020204" charset="-122"/>
              </a:rPr>
              <a:t>特征计算</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29" name="Rectangle 28"/>
          <p:cNvSpPr/>
          <p:nvPr/>
        </p:nvSpPr>
        <p:spPr>
          <a:xfrm>
            <a:off x="1111303" y="2540728"/>
            <a:ext cx="704088" cy="3931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latin typeface="微软雅黑" panose="020B0503020204020204" charset="-122"/>
                <a:ea typeface="微软雅黑" panose="020B0503020204020204" charset="-122"/>
                <a:cs typeface="微软雅黑" panose="020B0503020204020204" charset="-122"/>
              </a:rPr>
              <a:t>ML</a:t>
            </a:r>
            <a:r>
              <a:rPr lang="zh-CN" altLang="en-US" sz="900" dirty="0" smtClean="0">
                <a:latin typeface="微软雅黑" panose="020B0503020204020204" charset="-122"/>
                <a:ea typeface="微软雅黑" panose="020B0503020204020204" charset="-122"/>
                <a:cs typeface="微软雅黑" panose="020B0503020204020204" charset="-122"/>
              </a:rPr>
              <a:t>模型</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30" name="TextBox 29"/>
          <p:cNvSpPr txBox="1"/>
          <p:nvPr/>
        </p:nvSpPr>
        <p:spPr>
          <a:xfrm>
            <a:off x="254636" y="2261094"/>
            <a:ext cx="640080" cy="238125"/>
          </a:xfrm>
          <a:prstGeom prst="rect">
            <a:avLst/>
          </a:prstGeom>
          <a:noFill/>
        </p:spPr>
        <p:txBody>
          <a:bodyPr wrap="non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离线画像</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31" name="Rectangle 30"/>
          <p:cNvSpPr/>
          <p:nvPr/>
        </p:nvSpPr>
        <p:spPr>
          <a:xfrm>
            <a:off x="1082255" y="5256266"/>
            <a:ext cx="704088" cy="3931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900" dirty="0" smtClean="0">
                <a:latin typeface="微软雅黑" panose="020B0503020204020204" charset="-122"/>
                <a:ea typeface="微软雅黑" panose="020B0503020204020204" charset="-122"/>
                <a:cs typeface="微软雅黑" panose="020B0503020204020204" charset="-122"/>
              </a:rPr>
              <a:t>天气服务</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32" name="TextBox 31"/>
          <p:cNvSpPr txBox="1"/>
          <p:nvPr/>
        </p:nvSpPr>
        <p:spPr>
          <a:xfrm>
            <a:off x="1082255" y="5689327"/>
            <a:ext cx="868680" cy="238125"/>
          </a:xfrm>
          <a:prstGeom prst="rect">
            <a:avLst/>
          </a:prstGeom>
          <a:noFill/>
        </p:spPr>
        <p:txBody>
          <a:bodyPr wrap="non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公共数据服务</a:t>
            </a:r>
            <a:endParaRPr lang="en-US" sz="900" dirty="0">
              <a:latin typeface="微软雅黑" panose="020B0503020204020204" charset="-122"/>
              <a:ea typeface="微软雅黑" panose="020B0503020204020204" charset="-122"/>
              <a:cs typeface="微软雅黑" panose="020B0503020204020204" charset="-122"/>
            </a:endParaRPr>
          </a:p>
        </p:txBody>
      </p:sp>
      <p:grpSp>
        <p:nvGrpSpPr>
          <p:cNvPr id="33" name="Group 32"/>
          <p:cNvGrpSpPr/>
          <p:nvPr/>
        </p:nvGrpSpPr>
        <p:grpSpPr>
          <a:xfrm>
            <a:off x="5279332" y="2507510"/>
            <a:ext cx="1643634" cy="1204370"/>
            <a:chOff x="6694201" y="1924308"/>
            <a:chExt cx="2191512" cy="1605827"/>
          </a:xfrm>
        </p:grpSpPr>
        <p:sp>
          <p:nvSpPr>
            <p:cNvPr id="34" name="Rounded Rectangle 33"/>
            <p:cNvSpPr/>
            <p:nvPr/>
          </p:nvSpPr>
          <p:spPr>
            <a:xfrm>
              <a:off x="6694201" y="1924308"/>
              <a:ext cx="2191512" cy="1353312"/>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35" name="Rectangle 34"/>
            <p:cNvSpPr/>
            <p:nvPr/>
          </p:nvSpPr>
          <p:spPr>
            <a:xfrm>
              <a:off x="6864033" y="2134271"/>
              <a:ext cx="780288"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过滤规则</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36" name="TextBox 35"/>
            <p:cNvSpPr txBox="1"/>
            <p:nvPr/>
          </p:nvSpPr>
          <p:spPr>
            <a:xfrm>
              <a:off x="6831361" y="3029755"/>
              <a:ext cx="958596" cy="500380"/>
            </a:xfrm>
            <a:prstGeom prst="rect">
              <a:avLst/>
            </a:prstGeom>
            <a:noFill/>
          </p:spPr>
          <p:txBody>
            <a:bodyPr wrap="squar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批量 </a:t>
              </a:r>
              <a:r>
                <a:rPr lang="en-US" altLang="zh-CN" sz="900" dirty="0" smtClean="0">
                  <a:latin typeface="微软雅黑" panose="020B0503020204020204" charset="-122"/>
                  <a:ea typeface="微软雅黑" panose="020B0503020204020204" charset="-122"/>
                  <a:cs typeface="微软雅黑" panose="020B0503020204020204" charset="-122"/>
                </a:rPr>
                <a:t>PUSH</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37" name="Rectangle 36"/>
            <p:cNvSpPr/>
            <p:nvPr/>
          </p:nvSpPr>
          <p:spPr>
            <a:xfrm>
              <a:off x="7887762" y="2144822"/>
              <a:ext cx="780288"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25" dirty="0" smtClean="0">
                  <a:latin typeface="微软雅黑" panose="020B0503020204020204" charset="-122"/>
                  <a:ea typeface="微软雅黑" panose="020B0503020204020204" charset="-122"/>
                  <a:cs typeface="微软雅黑" panose="020B0503020204020204" charset="-122"/>
                </a:rPr>
                <a:t>Push</a:t>
              </a:r>
              <a:r>
                <a:rPr lang="zh-CN" altLang="en-US" sz="825" dirty="0" smtClean="0">
                  <a:latin typeface="微软雅黑" panose="020B0503020204020204" charset="-122"/>
                  <a:ea typeface="微软雅黑" panose="020B0503020204020204" charset="-122"/>
                  <a:cs typeface="微软雅黑" panose="020B0503020204020204" charset="-122"/>
                </a:rPr>
                <a:t>方案管理</a:t>
              </a:r>
              <a:endParaRPr lang="en-US" sz="825" dirty="0">
                <a:latin typeface="微软雅黑" panose="020B0503020204020204" charset="-122"/>
                <a:ea typeface="微软雅黑" panose="020B0503020204020204" charset="-122"/>
                <a:cs typeface="微软雅黑" panose="020B0503020204020204" charset="-122"/>
              </a:endParaRPr>
            </a:p>
          </p:txBody>
        </p:sp>
      </p:grpSp>
      <p:grpSp>
        <p:nvGrpSpPr>
          <p:cNvPr id="38" name="Group 37"/>
          <p:cNvGrpSpPr/>
          <p:nvPr/>
        </p:nvGrpSpPr>
        <p:grpSpPr>
          <a:xfrm>
            <a:off x="4268363" y="3705953"/>
            <a:ext cx="1643634" cy="1029450"/>
            <a:chOff x="6615599" y="3037281"/>
            <a:chExt cx="2191512" cy="1372600"/>
          </a:xfrm>
        </p:grpSpPr>
        <p:sp>
          <p:nvSpPr>
            <p:cNvPr id="39" name="Rounded Rectangle 38"/>
            <p:cNvSpPr/>
            <p:nvPr/>
          </p:nvSpPr>
          <p:spPr>
            <a:xfrm>
              <a:off x="6615599" y="3037281"/>
              <a:ext cx="2191512" cy="1353312"/>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40" name="Rectangle 39"/>
            <p:cNvSpPr/>
            <p:nvPr/>
          </p:nvSpPr>
          <p:spPr>
            <a:xfrm>
              <a:off x="6852216" y="3197799"/>
              <a:ext cx="780288"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配额管理</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41" name="Rectangle 40"/>
            <p:cNvSpPr/>
            <p:nvPr/>
          </p:nvSpPr>
          <p:spPr>
            <a:xfrm>
              <a:off x="7811000" y="3197799"/>
              <a:ext cx="780288"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防骚扰</a:t>
              </a:r>
              <a:endParaRPr lang="zh-CN" altLang="en-US" sz="825" dirty="0" smtClean="0">
                <a:latin typeface="微软雅黑" panose="020B0503020204020204" charset="-122"/>
                <a:ea typeface="微软雅黑" panose="020B0503020204020204" charset="-122"/>
                <a:cs typeface="微软雅黑" panose="020B0503020204020204" charset="-122"/>
              </a:endParaRPr>
            </a:p>
            <a:p>
              <a:pPr algn="ctr"/>
              <a:r>
                <a:rPr lang="zh-CN" altLang="en-US" sz="825" dirty="0" smtClean="0">
                  <a:latin typeface="微软雅黑" panose="020B0503020204020204" charset="-122"/>
                  <a:ea typeface="微软雅黑" panose="020B0503020204020204" charset="-122"/>
                  <a:cs typeface="微软雅黑" panose="020B0503020204020204" charset="-122"/>
                </a:rPr>
                <a:t>模块</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42" name="Rectangle 41"/>
            <p:cNvSpPr/>
            <p:nvPr/>
          </p:nvSpPr>
          <p:spPr>
            <a:xfrm>
              <a:off x="7813611" y="3793067"/>
              <a:ext cx="780288"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25" dirty="0" smtClean="0">
                  <a:latin typeface="微软雅黑" panose="020B0503020204020204" charset="-122"/>
                  <a:ea typeface="微软雅黑" panose="020B0503020204020204" charset="-122"/>
                  <a:cs typeface="微软雅黑" panose="020B0503020204020204" charset="-122"/>
                </a:rPr>
                <a:t>AB</a:t>
              </a:r>
              <a:r>
                <a:rPr lang="zh-CN" altLang="en-US" sz="825" dirty="0" smtClean="0">
                  <a:latin typeface="微软雅黑" panose="020B0503020204020204" charset="-122"/>
                  <a:ea typeface="微软雅黑" panose="020B0503020204020204" charset="-122"/>
                  <a:cs typeface="微软雅黑" panose="020B0503020204020204" charset="-122"/>
                </a:rPr>
                <a:t>测试</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43" name="Rectangle 42"/>
            <p:cNvSpPr/>
            <p:nvPr/>
          </p:nvSpPr>
          <p:spPr>
            <a:xfrm>
              <a:off x="6852216" y="3763851"/>
              <a:ext cx="780288" cy="372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效果统计</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44" name="TextBox 43"/>
            <p:cNvSpPr txBox="1"/>
            <p:nvPr/>
          </p:nvSpPr>
          <p:spPr>
            <a:xfrm>
              <a:off x="6775847" y="4092381"/>
              <a:ext cx="958596" cy="317500"/>
            </a:xfrm>
            <a:prstGeom prst="rect">
              <a:avLst/>
            </a:prstGeom>
            <a:noFill/>
          </p:spPr>
          <p:txBody>
            <a:bodyPr wrap="squar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基础服务</a:t>
              </a:r>
              <a:endParaRPr lang="en-US" sz="900" dirty="0">
                <a:latin typeface="微软雅黑" panose="020B0503020204020204" charset="-122"/>
                <a:ea typeface="微软雅黑" panose="020B0503020204020204" charset="-122"/>
                <a:cs typeface="微软雅黑" panose="020B0503020204020204" charset="-122"/>
              </a:endParaRPr>
            </a:p>
          </p:txBody>
        </p:sp>
      </p:grpSp>
      <p:sp>
        <p:nvSpPr>
          <p:cNvPr id="45" name="Rectangle 44"/>
          <p:cNvSpPr/>
          <p:nvPr/>
        </p:nvSpPr>
        <p:spPr>
          <a:xfrm>
            <a:off x="2864822" y="2248760"/>
            <a:ext cx="4285454" cy="3659167"/>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sz="1050" dirty="0">
              <a:latin typeface="微软雅黑" panose="020B0503020204020204" charset="-122"/>
              <a:ea typeface="微软雅黑" panose="020B0503020204020204" charset="-122"/>
              <a:cs typeface="微软雅黑" panose="020B0503020204020204" charset="-122"/>
            </a:endParaRPr>
          </a:p>
        </p:txBody>
      </p:sp>
      <p:sp>
        <p:nvSpPr>
          <p:cNvPr id="46" name="Rounded Rectangle 45"/>
          <p:cNvSpPr/>
          <p:nvPr/>
        </p:nvSpPr>
        <p:spPr>
          <a:xfrm>
            <a:off x="5228938" y="4842059"/>
            <a:ext cx="1643634" cy="1014984"/>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47" name="TextBox 46"/>
          <p:cNvSpPr txBox="1"/>
          <p:nvPr/>
        </p:nvSpPr>
        <p:spPr>
          <a:xfrm>
            <a:off x="5275960" y="4902489"/>
            <a:ext cx="940002" cy="375285"/>
          </a:xfrm>
          <a:prstGeom prst="rect">
            <a:avLst/>
          </a:prstGeom>
          <a:noFill/>
        </p:spPr>
        <p:txBody>
          <a:bodyPr wrap="squar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运营平台（</a:t>
            </a:r>
            <a:r>
              <a:rPr lang="en-US" altLang="zh-CN" sz="900" dirty="0" smtClean="0">
                <a:latin typeface="微软雅黑" panose="020B0503020204020204" charset="-122"/>
                <a:ea typeface="微软雅黑" panose="020B0503020204020204" charset="-122"/>
                <a:cs typeface="微软雅黑" panose="020B0503020204020204" charset="-122"/>
              </a:rPr>
              <a:t>C</a:t>
            </a:r>
            <a:r>
              <a:rPr lang="zh-CN" altLang="en-US" sz="900" dirty="0" smtClean="0">
                <a:latin typeface="微软雅黑" panose="020B0503020204020204" charset="-122"/>
                <a:ea typeface="微软雅黑" panose="020B0503020204020204" charset="-122"/>
                <a:cs typeface="微软雅黑" panose="020B0503020204020204" charset="-122"/>
              </a:rPr>
              <a:t>端）</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48" name="Rectangle 47"/>
          <p:cNvSpPr/>
          <p:nvPr/>
        </p:nvSpPr>
        <p:spPr>
          <a:xfrm>
            <a:off x="5335391" y="5176625"/>
            <a:ext cx="585216" cy="279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用户透视</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49" name="Rectangle 48"/>
          <p:cNvSpPr/>
          <p:nvPr/>
        </p:nvSpPr>
        <p:spPr>
          <a:xfrm>
            <a:off x="6092985" y="5170669"/>
            <a:ext cx="585216" cy="279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规则配置</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50" name="Rectangle 49"/>
          <p:cNvSpPr/>
          <p:nvPr/>
        </p:nvSpPr>
        <p:spPr>
          <a:xfrm>
            <a:off x="5336336" y="5537735"/>
            <a:ext cx="658570" cy="279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25" dirty="0" smtClean="0">
                <a:latin typeface="微软雅黑" panose="020B0503020204020204" charset="-122"/>
                <a:ea typeface="微软雅黑" panose="020B0503020204020204" charset="-122"/>
                <a:cs typeface="微软雅黑" panose="020B0503020204020204" charset="-122"/>
              </a:rPr>
              <a:t>push</a:t>
            </a:r>
            <a:r>
              <a:rPr lang="zh-CN" altLang="en-US" sz="825" dirty="0" smtClean="0">
                <a:latin typeface="微软雅黑" panose="020B0503020204020204" charset="-122"/>
                <a:ea typeface="微软雅黑" panose="020B0503020204020204" charset="-122"/>
                <a:cs typeface="微软雅黑" panose="020B0503020204020204" charset="-122"/>
              </a:rPr>
              <a:t>管理</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51" name="Rectangle 50"/>
          <p:cNvSpPr/>
          <p:nvPr/>
        </p:nvSpPr>
        <p:spPr>
          <a:xfrm>
            <a:off x="6101150" y="5537734"/>
            <a:ext cx="658570" cy="279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效果报表</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52" name="Rounded Rectangle 51"/>
          <p:cNvSpPr/>
          <p:nvPr/>
        </p:nvSpPr>
        <p:spPr>
          <a:xfrm>
            <a:off x="3047402" y="4825531"/>
            <a:ext cx="1643634" cy="1014984"/>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53" name="Rectangle 52"/>
          <p:cNvSpPr/>
          <p:nvPr/>
        </p:nvSpPr>
        <p:spPr>
          <a:xfrm>
            <a:off x="3168896" y="5133640"/>
            <a:ext cx="658570" cy="279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效果报表</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54" name="TextBox 53"/>
          <p:cNvSpPr txBox="1"/>
          <p:nvPr/>
        </p:nvSpPr>
        <p:spPr>
          <a:xfrm>
            <a:off x="3095467" y="4905074"/>
            <a:ext cx="1482382" cy="238125"/>
          </a:xfrm>
          <a:prstGeom prst="rect">
            <a:avLst/>
          </a:prstGeom>
          <a:noFill/>
        </p:spPr>
        <p:txBody>
          <a:bodyPr wrap="squar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用户营销配置后台（</a:t>
            </a:r>
            <a:r>
              <a:rPr lang="en-US" altLang="zh-CN" sz="900" dirty="0" smtClean="0">
                <a:latin typeface="微软雅黑" panose="020B0503020204020204" charset="-122"/>
                <a:ea typeface="微软雅黑" panose="020B0503020204020204" charset="-122"/>
                <a:cs typeface="微软雅黑" panose="020B0503020204020204" charset="-122"/>
              </a:rPr>
              <a:t>B</a:t>
            </a:r>
            <a:r>
              <a:rPr lang="zh-CN" altLang="en-US" sz="900" dirty="0" smtClean="0">
                <a:latin typeface="微软雅黑" panose="020B0503020204020204" charset="-122"/>
                <a:ea typeface="微软雅黑" panose="020B0503020204020204" charset="-122"/>
                <a:cs typeface="微软雅黑" panose="020B0503020204020204" charset="-122"/>
              </a:rPr>
              <a:t>端）</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55" name="Rectangle 54"/>
          <p:cNvSpPr/>
          <p:nvPr/>
        </p:nvSpPr>
        <p:spPr>
          <a:xfrm>
            <a:off x="3919279" y="5133674"/>
            <a:ext cx="658570" cy="279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人群设置</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56" name="Rectangle 55"/>
          <p:cNvSpPr/>
          <p:nvPr/>
        </p:nvSpPr>
        <p:spPr>
          <a:xfrm>
            <a:off x="3537061" y="5509871"/>
            <a:ext cx="658570" cy="279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优惠设置</a:t>
            </a:r>
            <a:endParaRPr lang="en-US" sz="825" dirty="0">
              <a:latin typeface="微软雅黑" panose="020B0503020204020204" charset="-122"/>
              <a:ea typeface="微软雅黑" panose="020B0503020204020204" charset="-122"/>
              <a:cs typeface="微软雅黑" panose="020B0503020204020204" charset="-122"/>
            </a:endParaRPr>
          </a:p>
        </p:txBody>
      </p:sp>
      <p:cxnSp>
        <p:nvCxnSpPr>
          <p:cNvPr id="57" name="Straight Arrow Connector 56"/>
          <p:cNvCxnSpPr>
            <a:stCxn id="42" idx="3"/>
          </p:cNvCxnSpPr>
          <p:nvPr/>
        </p:nvCxnSpPr>
        <p:spPr>
          <a:xfrm>
            <a:off x="4314329" y="4166792"/>
            <a:ext cx="927456" cy="61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933777" y="3281119"/>
            <a:ext cx="861060" cy="238125"/>
          </a:xfrm>
          <a:prstGeom prst="rect">
            <a:avLst/>
          </a:prstGeom>
          <a:noFill/>
        </p:spPr>
        <p:txBody>
          <a:bodyPr wrap="none" rtlCol="0">
            <a:spAutoFit/>
          </a:bodyPr>
          <a:lstStyle/>
          <a:p>
            <a:r>
              <a:rPr lang="en-US" altLang="zh-CN" sz="900" dirty="0" smtClean="0">
                <a:latin typeface="微软雅黑" panose="020B0503020204020204" charset="-122"/>
                <a:ea typeface="微软雅黑" panose="020B0503020204020204" charset="-122"/>
                <a:cs typeface="微软雅黑" panose="020B0503020204020204" charset="-122"/>
              </a:rPr>
              <a:t>UPS</a:t>
            </a:r>
            <a:r>
              <a:rPr lang="zh-CN" altLang="en-US" sz="900" dirty="0" smtClean="0">
                <a:latin typeface="微软雅黑" panose="020B0503020204020204" charset="-122"/>
                <a:ea typeface="微软雅黑" panose="020B0503020204020204" charset="-122"/>
                <a:cs typeface="微软雅黑" panose="020B0503020204020204" charset="-122"/>
              </a:rPr>
              <a:t>画像服务</a:t>
            </a:r>
            <a:endParaRPr lang="en-US" sz="900" dirty="0">
              <a:latin typeface="微软雅黑" panose="020B0503020204020204" charset="-122"/>
              <a:ea typeface="微软雅黑" panose="020B0503020204020204" charset="-122"/>
              <a:cs typeface="微软雅黑" panose="020B0503020204020204" charset="-122"/>
            </a:endParaRPr>
          </a:p>
        </p:txBody>
      </p:sp>
      <p:cxnSp>
        <p:nvCxnSpPr>
          <p:cNvPr id="59" name="Straight Arrow Connector 58"/>
          <p:cNvCxnSpPr/>
          <p:nvPr/>
        </p:nvCxnSpPr>
        <p:spPr>
          <a:xfrm>
            <a:off x="1929241" y="4627876"/>
            <a:ext cx="927456" cy="61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a:off x="1922477" y="5488428"/>
            <a:ext cx="927456" cy="61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1979883" y="4364033"/>
            <a:ext cx="640080" cy="238125"/>
          </a:xfrm>
          <a:prstGeom prst="rect">
            <a:avLst/>
          </a:prstGeom>
          <a:noFill/>
        </p:spPr>
        <p:txBody>
          <a:bodyPr wrap="non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消息订阅</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62" name="Rounded Rectangle 61"/>
          <p:cNvSpPr/>
          <p:nvPr/>
        </p:nvSpPr>
        <p:spPr>
          <a:xfrm>
            <a:off x="7508818" y="2475546"/>
            <a:ext cx="1652882" cy="1014984"/>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63" name="Rectangle 62"/>
          <p:cNvSpPr/>
          <p:nvPr/>
        </p:nvSpPr>
        <p:spPr>
          <a:xfrm>
            <a:off x="7636909" y="2633018"/>
            <a:ext cx="588509" cy="279083"/>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去重机制</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64" name="TextBox 63"/>
          <p:cNvSpPr txBox="1"/>
          <p:nvPr/>
        </p:nvSpPr>
        <p:spPr>
          <a:xfrm>
            <a:off x="7607229" y="3264480"/>
            <a:ext cx="1096050" cy="375285"/>
          </a:xfrm>
          <a:prstGeom prst="rect">
            <a:avLst/>
          </a:prstGeom>
          <a:solidFill>
            <a:schemeClr val="accent4"/>
          </a:solidFill>
        </p:spPr>
        <p:txBody>
          <a:bodyPr wrap="square" rtlCol="0">
            <a:spAutoFit/>
          </a:bodyPr>
          <a:lstStyle/>
          <a:p>
            <a:r>
              <a:rPr lang="zh-CN" altLang="en-US" sz="900" dirty="0" smtClean="0">
                <a:latin typeface="微软雅黑" panose="020B0503020204020204" charset="-122"/>
                <a:ea typeface="微软雅黑" panose="020B0503020204020204" charset="-122"/>
                <a:cs typeface="微软雅黑" panose="020B0503020204020204" charset="-122"/>
              </a:rPr>
              <a:t>公司统一</a:t>
            </a:r>
            <a:r>
              <a:rPr lang="en-US" altLang="zh-CN" sz="900" dirty="0" smtClean="0">
                <a:latin typeface="微软雅黑" panose="020B0503020204020204" charset="-122"/>
                <a:ea typeface="微软雅黑" panose="020B0503020204020204" charset="-122"/>
                <a:cs typeface="微软雅黑" panose="020B0503020204020204" charset="-122"/>
              </a:rPr>
              <a:t>push</a:t>
            </a:r>
            <a:r>
              <a:rPr lang="zh-CN" altLang="en-US" sz="900" dirty="0" smtClean="0">
                <a:latin typeface="微软雅黑" panose="020B0503020204020204" charset="-122"/>
                <a:ea typeface="微软雅黑" panose="020B0503020204020204" charset="-122"/>
                <a:cs typeface="微软雅黑" panose="020B0503020204020204" charset="-122"/>
              </a:rPr>
              <a:t>平台</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65" name="Rectangle 64"/>
          <p:cNvSpPr/>
          <p:nvPr/>
        </p:nvSpPr>
        <p:spPr>
          <a:xfrm>
            <a:off x="8409025" y="2640932"/>
            <a:ext cx="588509" cy="279083"/>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25" dirty="0" smtClean="0">
                <a:latin typeface="微软雅黑" panose="020B0503020204020204" charset="-122"/>
                <a:ea typeface="微软雅黑" panose="020B0503020204020204" charset="-122"/>
                <a:cs typeface="微软雅黑" panose="020B0503020204020204" charset="-122"/>
              </a:rPr>
              <a:t>push</a:t>
            </a:r>
            <a:r>
              <a:rPr lang="zh-CN" altLang="en-US" sz="825" dirty="0" smtClean="0">
                <a:latin typeface="微软雅黑" panose="020B0503020204020204" charset="-122"/>
                <a:ea typeface="微软雅黑" panose="020B0503020204020204" charset="-122"/>
                <a:cs typeface="微软雅黑" panose="020B0503020204020204" charset="-122"/>
              </a:rPr>
              <a:t>发送服务</a:t>
            </a:r>
            <a:endParaRPr lang="en-US" sz="825" dirty="0">
              <a:latin typeface="微软雅黑" panose="020B0503020204020204" charset="-122"/>
              <a:ea typeface="微软雅黑" panose="020B0503020204020204" charset="-122"/>
              <a:cs typeface="微软雅黑" panose="020B0503020204020204" charset="-122"/>
            </a:endParaRPr>
          </a:p>
        </p:txBody>
      </p:sp>
      <p:cxnSp>
        <p:nvCxnSpPr>
          <p:cNvPr id="66" name="Straight Arrow Connector 65"/>
          <p:cNvCxnSpPr/>
          <p:nvPr/>
        </p:nvCxnSpPr>
        <p:spPr>
          <a:xfrm>
            <a:off x="7142951" y="2978920"/>
            <a:ext cx="365867" cy="411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7" name="Rectangle 66"/>
          <p:cNvSpPr/>
          <p:nvPr/>
        </p:nvSpPr>
        <p:spPr>
          <a:xfrm>
            <a:off x="5430140" y="3037943"/>
            <a:ext cx="585216" cy="2790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定制化</a:t>
            </a:r>
            <a:endParaRPr lang="zh-CN" altLang="en-US" sz="825" dirty="0" smtClean="0">
              <a:latin typeface="微软雅黑" panose="020B0503020204020204" charset="-122"/>
              <a:ea typeface="微软雅黑" panose="020B0503020204020204" charset="-122"/>
              <a:cs typeface="微软雅黑" panose="020B0503020204020204" charset="-122"/>
            </a:endParaRPr>
          </a:p>
          <a:p>
            <a:pPr algn="ctr"/>
            <a:r>
              <a:rPr lang="zh-CN" altLang="en-US" sz="825" dirty="0" smtClean="0">
                <a:latin typeface="微软雅黑" panose="020B0503020204020204" charset="-122"/>
                <a:ea typeface="微软雅黑" panose="020B0503020204020204" charset="-122"/>
                <a:cs typeface="微软雅黑" panose="020B0503020204020204" charset="-122"/>
              </a:rPr>
              <a:t>引擎</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68" name="Rounded Rectangle 67"/>
          <p:cNvSpPr/>
          <p:nvPr/>
        </p:nvSpPr>
        <p:spPr>
          <a:xfrm>
            <a:off x="7508818" y="3627049"/>
            <a:ext cx="1652882" cy="1014984"/>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69" name="Rectangle 68"/>
          <p:cNvSpPr/>
          <p:nvPr/>
        </p:nvSpPr>
        <p:spPr>
          <a:xfrm>
            <a:off x="7636909" y="3784521"/>
            <a:ext cx="588509" cy="279083"/>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去重机制</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70" name="TextBox 69"/>
          <p:cNvSpPr txBox="1"/>
          <p:nvPr/>
        </p:nvSpPr>
        <p:spPr>
          <a:xfrm>
            <a:off x="7607229" y="4415983"/>
            <a:ext cx="1096050" cy="238125"/>
          </a:xfrm>
          <a:prstGeom prst="rect">
            <a:avLst/>
          </a:prstGeom>
          <a:solidFill>
            <a:schemeClr val="accent4"/>
          </a:solidFill>
        </p:spPr>
        <p:txBody>
          <a:bodyPr wrap="square" rtlCol="0">
            <a:spAutoFit/>
          </a:bodyPr>
          <a:lstStyle/>
          <a:p>
            <a:r>
              <a:rPr lang="en-US" altLang="zh-CN" sz="900" dirty="0" smtClean="0">
                <a:latin typeface="微软雅黑" panose="020B0503020204020204" charset="-122"/>
                <a:ea typeface="微软雅黑" panose="020B0503020204020204" charset="-122"/>
                <a:cs typeface="微软雅黑" panose="020B0503020204020204" charset="-122"/>
              </a:rPr>
              <a:t>DP</a:t>
            </a:r>
            <a:r>
              <a:rPr lang="zh-CN" altLang="en-US" sz="900" dirty="0" smtClean="0">
                <a:latin typeface="微软雅黑" panose="020B0503020204020204" charset="-122"/>
                <a:ea typeface="微软雅黑" panose="020B0503020204020204" charset="-122"/>
                <a:cs typeface="微软雅黑" panose="020B0503020204020204" charset="-122"/>
              </a:rPr>
              <a:t>实时</a:t>
            </a:r>
            <a:r>
              <a:rPr lang="en-US" altLang="zh-CN" sz="900" dirty="0" smtClean="0">
                <a:latin typeface="微软雅黑" panose="020B0503020204020204" charset="-122"/>
                <a:ea typeface="微软雅黑" panose="020B0503020204020204" charset="-122"/>
                <a:cs typeface="微软雅黑" panose="020B0503020204020204" charset="-122"/>
              </a:rPr>
              <a:t>push</a:t>
            </a:r>
            <a:r>
              <a:rPr lang="zh-CN" altLang="en-US" sz="900" dirty="0" smtClean="0">
                <a:latin typeface="微软雅黑" panose="020B0503020204020204" charset="-122"/>
                <a:ea typeface="微软雅黑" panose="020B0503020204020204" charset="-122"/>
                <a:cs typeface="微软雅黑" panose="020B0503020204020204" charset="-122"/>
              </a:rPr>
              <a:t>服务</a:t>
            </a:r>
            <a:endParaRPr lang="en-US" sz="900" dirty="0">
              <a:latin typeface="微软雅黑" panose="020B0503020204020204" charset="-122"/>
              <a:ea typeface="微软雅黑" panose="020B0503020204020204" charset="-122"/>
              <a:cs typeface="微软雅黑" panose="020B0503020204020204" charset="-122"/>
            </a:endParaRPr>
          </a:p>
        </p:txBody>
      </p:sp>
      <p:sp>
        <p:nvSpPr>
          <p:cNvPr id="71" name="Rectangle 70"/>
          <p:cNvSpPr/>
          <p:nvPr/>
        </p:nvSpPr>
        <p:spPr>
          <a:xfrm>
            <a:off x="8409025" y="3792434"/>
            <a:ext cx="588509" cy="279083"/>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25" dirty="0" smtClean="0">
                <a:latin typeface="微软雅黑" panose="020B0503020204020204" charset="-122"/>
                <a:ea typeface="微软雅黑" panose="020B0503020204020204" charset="-122"/>
                <a:cs typeface="微软雅黑" panose="020B0503020204020204" charset="-122"/>
              </a:rPr>
              <a:t>push</a:t>
            </a:r>
            <a:r>
              <a:rPr lang="zh-CN" altLang="en-US" sz="825" dirty="0" smtClean="0">
                <a:latin typeface="微软雅黑" panose="020B0503020204020204" charset="-122"/>
                <a:ea typeface="微软雅黑" panose="020B0503020204020204" charset="-122"/>
                <a:cs typeface="微软雅黑" panose="020B0503020204020204" charset="-122"/>
              </a:rPr>
              <a:t>发送服务</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72" name="Rounded Rectangle 71"/>
          <p:cNvSpPr/>
          <p:nvPr/>
        </p:nvSpPr>
        <p:spPr>
          <a:xfrm>
            <a:off x="7507454" y="4892943"/>
            <a:ext cx="1652882" cy="1014984"/>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73" name="Rectangle 72"/>
          <p:cNvSpPr/>
          <p:nvPr/>
        </p:nvSpPr>
        <p:spPr>
          <a:xfrm>
            <a:off x="7635545" y="5050415"/>
            <a:ext cx="588509" cy="279083"/>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latin typeface="微软雅黑" panose="020B0503020204020204" charset="-122"/>
                <a:ea typeface="微软雅黑" panose="020B0503020204020204" charset="-122"/>
                <a:cs typeface="微软雅黑" panose="020B0503020204020204" charset="-122"/>
              </a:rPr>
              <a:t>去重机制</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74" name="Rectangle 73"/>
          <p:cNvSpPr/>
          <p:nvPr/>
        </p:nvSpPr>
        <p:spPr>
          <a:xfrm>
            <a:off x="8407661" y="5058329"/>
            <a:ext cx="588509" cy="279083"/>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25" dirty="0" smtClean="0">
                <a:latin typeface="微软雅黑" panose="020B0503020204020204" charset="-122"/>
                <a:ea typeface="微软雅黑" panose="020B0503020204020204" charset="-122"/>
                <a:cs typeface="微软雅黑" panose="020B0503020204020204" charset="-122"/>
              </a:rPr>
              <a:t>push</a:t>
            </a:r>
            <a:r>
              <a:rPr lang="zh-CN" altLang="en-US" sz="825" dirty="0" smtClean="0">
                <a:latin typeface="微软雅黑" panose="020B0503020204020204" charset="-122"/>
                <a:ea typeface="微软雅黑" panose="020B0503020204020204" charset="-122"/>
                <a:cs typeface="微软雅黑" panose="020B0503020204020204" charset="-122"/>
              </a:rPr>
              <a:t>发送服务</a:t>
            </a:r>
            <a:endParaRPr lang="en-US" sz="825" dirty="0">
              <a:latin typeface="微软雅黑" panose="020B0503020204020204" charset="-122"/>
              <a:ea typeface="微软雅黑" panose="020B0503020204020204" charset="-122"/>
              <a:cs typeface="微软雅黑" panose="020B0503020204020204" charset="-122"/>
            </a:endParaRPr>
          </a:p>
        </p:txBody>
      </p:sp>
      <p:sp>
        <p:nvSpPr>
          <p:cNvPr id="75" name="TextBox 74"/>
          <p:cNvSpPr txBox="1"/>
          <p:nvPr/>
        </p:nvSpPr>
        <p:spPr>
          <a:xfrm>
            <a:off x="7612216" y="5649412"/>
            <a:ext cx="1096050" cy="238125"/>
          </a:xfrm>
          <a:prstGeom prst="rect">
            <a:avLst/>
          </a:prstGeom>
          <a:noFill/>
        </p:spPr>
        <p:txBody>
          <a:bodyPr wrap="square" rtlCol="0">
            <a:spAutoFit/>
          </a:bodyPr>
          <a:lstStyle/>
          <a:p>
            <a:r>
              <a:rPr lang="en-US" altLang="zh-CN" sz="900" dirty="0" smtClean="0">
                <a:latin typeface="微软雅黑" panose="020B0503020204020204" charset="-122"/>
                <a:ea typeface="微软雅黑" panose="020B0503020204020204" charset="-122"/>
                <a:cs typeface="微软雅黑" panose="020B0503020204020204" charset="-122"/>
              </a:rPr>
              <a:t>MT</a:t>
            </a:r>
            <a:r>
              <a:rPr lang="zh-CN" altLang="en-US" sz="900" dirty="0" smtClean="0">
                <a:latin typeface="微软雅黑" panose="020B0503020204020204" charset="-122"/>
                <a:ea typeface="微软雅黑" panose="020B0503020204020204" charset="-122"/>
                <a:cs typeface="微软雅黑" panose="020B0503020204020204" charset="-122"/>
              </a:rPr>
              <a:t>实时</a:t>
            </a:r>
            <a:r>
              <a:rPr lang="en-US" altLang="zh-CN" sz="900" dirty="0" smtClean="0">
                <a:latin typeface="微软雅黑" panose="020B0503020204020204" charset="-122"/>
                <a:ea typeface="微软雅黑" panose="020B0503020204020204" charset="-122"/>
                <a:cs typeface="微软雅黑" panose="020B0503020204020204" charset="-122"/>
              </a:rPr>
              <a:t>push</a:t>
            </a:r>
            <a:r>
              <a:rPr lang="zh-CN" altLang="en-US" sz="900" dirty="0" smtClean="0">
                <a:latin typeface="微软雅黑" panose="020B0503020204020204" charset="-122"/>
                <a:ea typeface="微软雅黑" panose="020B0503020204020204" charset="-122"/>
                <a:cs typeface="微软雅黑" panose="020B0503020204020204" charset="-122"/>
              </a:rPr>
              <a:t>服务</a:t>
            </a:r>
            <a:endParaRPr lang="en-US" sz="900" dirty="0">
              <a:latin typeface="微软雅黑" panose="020B0503020204020204" charset="-122"/>
              <a:ea typeface="微软雅黑" panose="020B0503020204020204" charset="-122"/>
              <a:cs typeface="微软雅黑" panose="020B0503020204020204" charset="-122"/>
            </a:endParaRPr>
          </a:p>
        </p:txBody>
      </p:sp>
      <p:cxnSp>
        <p:nvCxnSpPr>
          <p:cNvPr id="76" name="Straight Arrow Connector 75"/>
          <p:cNvCxnSpPr/>
          <p:nvPr/>
        </p:nvCxnSpPr>
        <p:spPr>
          <a:xfrm>
            <a:off x="7158402" y="4130423"/>
            <a:ext cx="365867" cy="411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p:nvPr/>
        </p:nvCxnSpPr>
        <p:spPr>
          <a:xfrm>
            <a:off x="7150509" y="5396317"/>
            <a:ext cx="365867" cy="411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1972095" y="5197870"/>
            <a:ext cx="894715" cy="238125"/>
          </a:xfrm>
          <a:prstGeom prst="rect">
            <a:avLst/>
          </a:prstGeom>
          <a:noFill/>
        </p:spPr>
        <p:txBody>
          <a:bodyPr wrap="none" rtlCol="0">
            <a:spAutoFit/>
          </a:bodyPr>
          <a:lstStyle/>
          <a:p>
            <a:r>
              <a:rPr lang="en-US" altLang="zh-CN" sz="900" dirty="0" smtClean="0">
                <a:latin typeface="微软雅黑" panose="020B0503020204020204" charset="-122"/>
                <a:ea typeface="微软雅黑" panose="020B0503020204020204" charset="-122"/>
                <a:cs typeface="微软雅黑" panose="020B0503020204020204" charset="-122"/>
              </a:rPr>
              <a:t>RPC</a:t>
            </a:r>
            <a:r>
              <a:rPr lang="zh-CN" altLang="en-US" sz="900" dirty="0" smtClean="0">
                <a:latin typeface="微软雅黑" panose="020B0503020204020204" charset="-122"/>
                <a:ea typeface="微软雅黑" panose="020B0503020204020204" charset="-122"/>
                <a:cs typeface="微软雅黑" panose="020B0503020204020204" charset="-122"/>
              </a:rPr>
              <a:t> 服务调用</a:t>
            </a:r>
            <a:endParaRPr lang="en-US" sz="9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a:latin typeface="微软雅黑" panose="020B0503020204020204" charset="-122"/>
                <a:ea typeface="微软雅黑" panose="020B0503020204020204" charset="-122"/>
                <a:cs typeface="微软雅黑" panose="020B0503020204020204" charset="-122"/>
              </a:rPr>
              <a:t>精准营销案例分享</a:t>
            </a:r>
            <a:endParaRPr lang="en-US" dirty="0"/>
          </a:p>
        </p:txBody>
      </p:sp>
      <p:sp>
        <p:nvSpPr>
          <p:cNvPr id="3" name="Content Placeholder 2"/>
          <p:cNvSpPr>
            <a:spLocks noGrp="1"/>
          </p:cNvSpPr>
          <p:nvPr>
            <p:ph idx="1"/>
          </p:nvPr>
        </p:nvSpPr>
        <p:spPr>
          <a:xfrm>
            <a:off x="319294" y="2016864"/>
            <a:ext cx="5915025" cy="381107"/>
          </a:xfrm>
        </p:spPr>
        <p:txBody>
          <a:bodyPr>
            <a:normAutofit fontScale="60000"/>
          </a:bodyPr>
          <a:lstStyle/>
          <a:p>
            <a:r>
              <a:rPr lang="zh-CN" altLang="en-US" b="1" dirty="0"/>
              <a:t>实时</a:t>
            </a:r>
            <a:r>
              <a:rPr lang="en-US" altLang="zh-CN" b="1" dirty="0"/>
              <a:t>PUSH</a:t>
            </a:r>
            <a:endParaRPr lang="en-US" b="1" dirty="0">
              <a:latin typeface="微软雅黑" panose="020B0503020204020204" charset="-122"/>
              <a:ea typeface="微软雅黑" panose="020B0503020204020204" charset="-122"/>
              <a:cs typeface="微软雅黑" panose="020B0503020204020204" charset="-122"/>
            </a:endParaRPr>
          </a:p>
        </p:txBody>
      </p:sp>
      <p:sp>
        <p:nvSpPr>
          <p:cNvPr id="79" name="Subtitle 2"/>
          <p:cNvSpPr txBox="1"/>
          <p:nvPr/>
        </p:nvSpPr>
        <p:spPr>
          <a:xfrm>
            <a:off x="229610" y="2586407"/>
            <a:ext cx="8132445" cy="302799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200000"/>
              </a:lnSpc>
              <a:buFont typeface="Wingdings" panose="05000000000000000000" pitchFamily="2" charset="2"/>
              <a:buChar char="v"/>
            </a:pPr>
            <a:r>
              <a:rPr lang="zh-CN" altLang="en-US" sz="1800" smtClean="0">
                <a:latin typeface="微软雅黑" panose="020B0503020204020204" charset="-122"/>
                <a:ea typeface="微软雅黑" panose="020B0503020204020204" charset="-122"/>
                <a:cs typeface="微软雅黑" panose="020B0503020204020204" charset="-122"/>
              </a:rPr>
              <a:t>用于</a:t>
            </a:r>
            <a:r>
              <a:rPr lang="en-US" altLang="zh-CN" sz="1800" dirty="0" smtClean="0">
                <a:latin typeface="微软雅黑" panose="020B0503020204020204" charset="-122"/>
                <a:ea typeface="微软雅黑" panose="020B0503020204020204" charset="-122"/>
                <a:cs typeface="微软雅黑" panose="020B0503020204020204" charset="-122"/>
              </a:rPr>
              <a:t>B</a:t>
            </a:r>
            <a:r>
              <a:rPr lang="zh-CN" altLang="en-US" sz="1800" dirty="0" smtClean="0">
                <a:latin typeface="微软雅黑" panose="020B0503020204020204" charset="-122"/>
                <a:ea typeface="微软雅黑" panose="020B0503020204020204" charset="-122"/>
                <a:cs typeface="微软雅黑" panose="020B0503020204020204" charset="-122"/>
              </a:rPr>
              <a:t>端和</a:t>
            </a:r>
            <a:r>
              <a:rPr lang="en-US" altLang="zh-CN" sz="1800" dirty="0" smtClean="0">
                <a:latin typeface="微软雅黑" panose="020B0503020204020204" charset="-122"/>
                <a:ea typeface="微软雅黑" panose="020B0503020204020204" charset="-122"/>
                <a:cs typeface="微软雅黑" panose="020B0503020204020204" charset="-122"/>
              </a:rPr>
              <a:t>C</a:t>
            </a:r>
            <a:r>
              <a:rPr lang="zh-CN" altLang="en-US" sz="1800" dirty="0" smtClean="0">
                <a:latin typeface="微软雅黑" panose="020B0503020204020204" charset="-122"/>
                <a:ea typeface="微软雅黑" panose="020B0503020204020204" charset="-122"/>
                <a:cs typeface="微软雅黑" panose="020B0503020204020204" charset="-122"/>
              </a:rPr>
              <a:t>端</a:t>
            </a:r>
            <a:endParaRPr lang="zh-CN" altLang="en-US" sz="1800" dirty="0" smtClean="0">
              <a:latin typeface="微软雅黑" panose="020B0503020204020204" charset="-122"/>
              <a:ea typeface="微软雅黑" panose="020B0503020204020204" charset="-122"/>
              <a:cs typeface="微软雅黑" panose="020B0503020204020204" charset="-122"/>
            </a:endParaRPr>
          </a:p>
          <a:p>
            <a:pPr marL="285750" indent="-285750">
              <a:lnSpc>
                <a:spcPct val="200000"/>
              </a:lnSpc>
              <a:buFont typeface="Wingdings" panose="05000000000000000000" pitchFamily="2" charset="2"/>
              <a:buChar char="v"/>
            </a:pPr>
            <a:r>
              <a:rPr lang="zh-CN" altLang="en-US" sz="1800" dirty="0" smtClean="0">
                <a:latin typeface="微软雅黑" panose="020B0503020204020204" charset="-122"/>
                <a:ea typeface="微软雅黑" panose="020B0503020204020204" charset="-122"/>
                <a:cs typeface="微软雅黑" panose="020B0503020204020204" charset="-122"/>
              </a:rPr>
              <a:t>基于画像的场景化意图识别</a:t>
            </a:r>
            <a:endParaRPr lang="zh-CN" altLang="en-US" sz="1800" dirty="0" smtClean="0">
              <a:latin typeface="微软雅黑" panose="020B0503020204020204" charset="-122"/>
              <a:ea typeface="微软雅黑" panose="020B0503020204020204" charset="-122"/>
              <a:cs typeface="微软雅黑" panose="020B0503020204020204" charset="-122"/>
            </a:endParaRPr>
          </a:p>
          <a:p>
            <a:pPr marL="285750" indent="-285750">
              <a:lnSpc>
                <a:spcPct val="200000"/>
              </a:lnSpc>
              <a:buFont typeface="Wingdings" panose="05000000000000000000" pitchFamily="2" charset="2"/>
              <a:buChar char="v"/>
            </a:pPr>
            <a:r>
              <a:rPr lang="zh-CN" altLang="en-US" sz="1800" dirty="0" smtClean="0">
                <a:latin typeface="微软雅黑" panose="020B0503020204020204" charset="-122"/>
                <a:ea typeface="微软雅黑" panose="020B0503020204020204" charset="-122"/>
                <a:cs typeface="微软雅黑" panose="020B0503020204020204" charset="-122"/>
              </a:rPr>
              <a:t>基于</a:t>
            </a:r>
            <a:r>
              <a:rPr lang="en-US" altLang="zh-CN" sz="1800" dirty="0" err="1" smtClean="0">
                <a:latin typeface="微软雅黑" panose="020B0503020204020204" charset="-122"/>
                <a:ea typeface="微软雅黑" panose="020B0503020204020204" charset="-122"/>
                <a:cs typeface="微软雅黑" panose="020B0503020204020204" charset="-122"/>
              </a:rPr>
              <a:t>GeoHash</a:t>
            </a:r>
            <a:r>
              <a:rPr lang="zh-CN" altLang="en-US" sz="1800" dirty="0" smtClean="0">
                <a:latin typeface="微软雅黑" panose="020B0503020204020204" charset="-122"/>
                <a:ea typeface="微软雅黑" panose="020B0503020204020204" charset="-122"/>
                <a:cs typeface="微软雅黑" panose="020B0503020204020204" charset="-122"/>
              </a:rPr>
              <a:t>的</a:t>
            </a:r>
            <a:r>
              <a:rPr lang="en-US" altLang="zh-CN" sz="1800" dirty="0" smtClean="0">
                <a:latin typeface="微软雅黑" panose="020B0503020204020204" charset="-122"/>
                <a:ea typeface="微软雅黑" panose="020B0503020204020204" charset="-122"/>
                <a:cs typeface="微软雅黑" panose="020B0503020204020204" charset="-122"/>
              </a:rPr>
              <a:t>LBS</a:t>
            </a:r>
            <a:r>
              <a:rPr lang="zh-CN" altLang="en-US" sz="1800" dirty="0" smtClean="0">
                <a:latin typeface="微软雅黑" panose="020B0503020204020204" charset="-122"/>
                <a:ea typeface="微软雅黑" panose="020B0503020204020204" charset="-122"/>
                <a:cs typeface="微软雅黑" panose="020B0503020204020204" charset="-122"/>
              </a:rPr>
              <a:t> 倒排索引</a:t>
            </a:r>
            <a:endParaRPr lang="zh-CN" altLang="en-US" sz="1800" dirty="0" smtClean="0">
              <a:latin typeface="微软雅黑" panose="020B0503020204020204" charset="-122"/>
              <a:ea typeface="微软雅黑" panose="020B0503020204020204" charset="-122"/>
              <a:cs typeface="微软雅黑" panose="020B0503020204020204" charset="-122"/>
            </a:endParaRPr>
          </a:p>
          <a:p>
            <a:pPr marL="285750" indent="-285750">
              <a:lnSpc>
                <a:spcPct val="200000"/>
              </a:lnSpc>
              <a:buFont typeface="Wingdings" panose="05000000000000000000" pitchFamily="2" charset="2"/>
              <a:buChar char="v"/>
            </a:pPr>
            <a:r>
              <a:rPr lang="zh-CN" altLang="en-US" sz="1800" dirty="0" smtClean="0">
                <a:latin typeface="微软雅黑" panose="020B0503020204020204" charset="-122"/>
                <a:ea typeface="微软雅黑" panose="020B0503020204020204" charset="-122"/>
                <a:cs typeface="微软雅黑" panose="020B0503020204020204" charset="-122"/>
              </a:rPr>
              <a:t>高可用、高吞吐、自动触发</a:t>
            </a:r>
            <a:endParaRPr lang="zh-CN" altLang="en-US" sz="18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a:latin typeface="微软雅黑" panose="020B0503020204020204" charset="-122"/>
                <a:ea typeface="微软雅黑" panose="020B0503020204020204" charset="-122"/>
                <a:cs typeface="微软雅黑" panose="020B0503020204020204" charset="-122"/>
              </a:rPr>
              <a:t>精准营销案例分享</a:t>
            </a:r>
            <a:endParaRPr lang="en-US" dirty="0"/>
          </a:p>
        </p:txBody>
      </p:sp>
      <p:sp>
        <p:nvSpPr>
          <p:cNvPr id="3" name="Content Placeholder 2"/>
          <p:cNvSpPr>
            <a:spLocks noGrp="1"/>
          </p:cNvSpPr>
          <p:nvPr>
            <p:ph idx="1"/>
          </p:nvPr>
        </p:nvSpPr>
        <p:spPr>
          <a:xfrm>
            <a:off x="554718" y="1818212"/>
            <a:ext cx="5915025" cy="381107"/>
          </a:xfrm>
        </p:spPr>
        <p:txBody>
          <a:bodyPr>
            <a:normAutofit fontScale="70000"/>
          </a:bodyPr>
          <a:lstStyle/>
          <a:p>
            <a:r>
              <a:rPr lang="zh-CN" altLang="en-US" dirty="0"/>
              <a:t>智能场景意图识别</a:t>
            </a:r>
            <a:endParaRPr lang="en-US" dirty="0">
              <a:latin typeface="微软雅黑" panose="020B0503020204020204" charset="-122"/>
              <a:ea typeface="微软雅黑" panose="020B0503020204020204" charset="-122"/>
              <a:cs typeface="微软雅黑" panose="020B0503020204020204" charset="-122"/>
            </a:endParaRPr>
          </a:p>
        </p:txBody>
      </p:sp>
      <p:sp>
        <p:nvSpPr>
          <p:cNvPr id="8" name="副标题 2"/>
          <p:cNvSpPr txBox="1"/>
          <p:nvPr/>
        </p:nvSpPr>
        <p:spPr>
          <a:xfrm>
            <a:off x="393383" y="2279333"/>
            <a:ext cx="8132445" cy="302799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v"/>
            </a:pPr>
            <a:r>
              <a:rPr kumimoji="1" lang="zh-CN" altLang="en-US" sz="21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基础－－偏好模型</a:t>
            </a:r>
            <a:endParaRPr kumimoji="1" lang="zh-CN" altLang="en-US" sz="21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buFont typeface="Wingdings" panose="05000000000000000000" pitchFamily="2" charset="2"/>
              <a:buChar char="v"/>
            </a:pPr>
            <a:r>
              <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广告／营销业务使用广泛（</a:t>
            </a:r>
            <a:r>
              <a:rPr kumimoji="1" lang="en-US" altLang="zh-CN"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FB</a:t>
            </a:r>
            <a:r>
              <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／淘宝）</a:t>
            </a:r>
            <a:endPar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buFont typeface="Wingdings" panose="05000000000000000000" pitchFamily="2" charset="2"/>
              <a:buChar char="v"/>
            </a:pPr>
            <a:r>
              <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发现更多高质量用户，覆盖率与质量的权衡</a:t>
            </a:r>
            <a:endPar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v"/>
            </a:pPr>
            <a:r>
              <a:rPr kumimoji="1" lang="zh-CN" altLang="en-US" sz="21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用户品类偏好模型</a:t>
            </a:r>
            <a:endParaRPr kumimoji="1" lang="zh-CN" altLang="en-US" sz="21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buFont typeface="Wingdings" panose="05000000000000000000" pitchFamily="2" charset="2"/>
              <a:buChar char="v"/>
            </a:pPr>
            <a:r>
              <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用户在一段时间内对不同垂直业务的偏好</a:t>
            </a:r>
            <a:r>
              <a:rPr kumimoji="1" lang="en-US" altLang="zh-CN"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a:t>
            </a:r>
            <a:r>
              <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下单意向度</a:t>
            </a:r>
            <a:endPar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buFont typeface="Wingdings" panose="05000000000000000000" pitchFamily="2" charset="2"/>
              <a:buChar char="v"/>
            </a:pPr>
            <a:r>
              <a:rPr kumimoji="1" lang="en-US" altLang="zh-CN"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Lookalike</a:t>
            </a:r>
            <a:r>
              <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 方法</a:t>
            </a:r>
            <a:endParaRPr kumimoji="1" lang="zh-CN" altLang="en-US" sz="120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buFont typeface="Wingdings" panose="05000000000000000000" pitchFamily="2" charset="2"/>
              <a:buChar char="v"/>
            </a:pPr>
            <a:endParaRPr kumimoji="1" lang="zh-CN" altLang="en-US" sz="12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p:txBody>
      </p:sp>
      <p:pic>
        <p:nvPicPr>
          <p:cNvPr id="9" name="Picture 8"/>
          <p:cNvPicPr>
            <a:picLocks noChangeAspect="1"/>
          </p:cNvPicPr>
          <p:nvPr/>
        </p:nvPicPr>
        <p:blipFill>
          <a:blip r:embed="rId2"/>
          <a:stretch>
            <a:fillRect/>
          </a:stretch>
        </p:blipFill>
        <p:spPr>
          <a:xfrm>
            <a:off x="226502" y="4122415"/>
            <a:ext cx="4708017" cy="1451047"/>
          </a:xfrm>
          <a:prstGeom prst="rect">
            <a:avLst/>
          </a:prstGeom>
        </p:spPr>
      </p:pic>
      <p:pic>
        <p:nvPicPr>
          <p:cNvPr id="10" name="Picture 9"/>
          <p:cNvPicPr>
            <a:picLocks noChangeAspect="1"/>
          </p:cNvPicPr>
          <p:nvPr/>
        </p:nvPicPr>
        <p:blipFill>
          <a:blip r:embed="rId3"/>
          <a:stretch>
            <a:fillRect/>
          </a:stretch>
        </p:blipFill>
        <p:spPr>
          <a:xfrm>
            <a:off x="4934519" y="1781520"/>
            <a:ext cx="4149527" cy="2074763"/>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altLang="zh-CN" dirty="0" smtClean="0">
                <a:latin typeface="微软雅黑" panose="020B0503020204020204" charset="-122"/>
                <a:ea typeface="微软雅黑" panose="020B0503020204020204" charset="-122"/>
                <a:cs typeface="微软雅黑" panose="020B0503020204020204" charset="-122"/>
              </a:rPr>
              <a:t>B</a:t>
            </a:r>
            <a:r>
              <a:rPr lang="zh-CN" altLang="en-US" dirty="0" smtClean="0">
                <a:latin typeface="微软雅黑" panose="020B0503020204020204" charset="-122"/>
                <a:ea typeface="微软雅黑" panose="020B0503020204020204" charset="-122"/>
                <a:cs typeface="微软雅黑" panose="020B0503020204020204" charset="-122"/>
              </a:rPr>
              <a:t>端数据应用</a:t>
            </a:r>
            <a:endParaRPr lang="en-US" dirty="0"/>
          </a:p>
        </p:txBody>
      </p:sp>
      <p:sp>
        <p:nvSpPr>
          <p:cNvPr id="3" name="Content Placeholder 2"/>
          <p:cNvSpPr>
            <a:spLocks noGrp="1"/>
          </p:cNvSpPr>
          <p:nvPr>
            <p:ph idx="1"/>
          </p:nvPr>
        </p:nvSpPr>
        <p:spPr>
          <a:xfrm>
            <a:off x="554718" y="1818212"/>
            <a:ext cx="5915025" cy="381107"/>
          </a:xfrm>
        </p:spPr>
        <p:txBody>
          <a:bodyPr>
            <a:normAutofit fontScale="70000"/>
          </a:bodyPr>
          <a:lstStyle/>
          <a:p>
            <a:r>
              <a:rPr lang="zh-CN" altLang="en-US" b="1" dirty="0" smtClean="0"/>
              <a:t>商户经营参谋</a:t>
            </a:r>
            <a:endParaRPr lang="en-US" b="1" dirty="0">
              <a:latin typeface="微软雅黑" panose="020B0503020204020204" charset="-122"/>
              <a:ea typeface="微软雅黑" panose="020B0503020204020204" charset="-122"/>
              <a:cs typeface="微软雅黑" panose="020B0503020204020204" charset="-122"/>
            </a:endParaRPr>
          </a:p>
        </p:txBody>
      </p:sp>
      <p:sp>
        <p:nvSpPr>
          <p:cNvPr id="7" name="副标题 2"/>
          <p:cNvSpPr txBox="1"/>
          <p:nvPr/>
        </p:nvSpPr>
        <p:spPr>
          <a:xfrm>
            <a:off x="393383" y="2279333"/>
            <a:ext cx="8132445" cy="302799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赋能商户、帮助商户精细化运营</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挑战</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r>
              <a:rPr kumimoji="1" lang="zh-CN" altLang="en-US"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双平台</a:t>
            </a: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r>
              <a:rPr kumimoji="1" lang="zh-CN" altLang="en-US"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上层业务品类多、差异大</a:t>
            </a: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r>
              <a:rPr kumimoji="1" lang="zh-CN" altLang="en-US"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商户需要教育</a:t>
            </a: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endPar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lvl="1"/>
            <a:endParaRPr kumimoji="1" lang="zh-CN" altLang="en-US" sz="18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endParaRPr lang="zh-CN" altLang="en-US" sz="2100" dirty="0">
              <a:latin typeface="微软雅黑" panose="020B0503020204020204" charset="-122"/>
              <a:ea typeface="微软雅黑" panose="020B0503020204020204" charset="-122"/>
              <a:cs typeface="微软雅黑" panose="020B0503020204020204" charset="-122"/>
            </a:endParaRPr>
          </a:p>
        </p:txBody>
      </p:sp>
      <p:sp>
        <p:nvSpPr>
          <p:cNvPr id="13" name="圆角矩形 46"/>
          <p:cNvSpPr/>
          <p:nvPr/>
        </p:nvSpPr>
        <p:spPr>
          <a:xfrm>
            <a:off x="3268759" y="2796668"/>
            <a:ext cx="564052" cy="28303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丽人</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4" name="圆角矩形 47"/>
          <p:cNvSpPr/>
          <p:nvPr/>
        </p:nvSpPr>
        <p:spPr>
          <a:xfrm>
            <a:off x="3832811" y="2790636"/>
            <a:ext cx="574376" cy="28303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结婚</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5" name="圆角矩形 48"/>
          <p:cNvSpPr/>
          <p:nvPr/>
        </p:nvSpPr>
        <p:spPr>
          <a:xfrm>
            <a:off x="4423734" y="2770164"/>
            <a:ext cx="551427" cy="28303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教育</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6" name="圆角矩形 50"/>
          <p:cNvSpPr/>
          <p:nvPr/>
        </p:nvSpPr>
        <p:spPr>
          <a:xfrm>
            <a:off x="5012426" y="2770164"/>
            <a:ext cx="520346" cy="283032"/>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家装</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7" name="圆角矩形 57"/>
          <p:cNvSpPr/>
          <p:nvPr/>
        </p:nvSpPr>
        <p:spPr>
          <a:xfrm>
            <a:off x="5581624" y="2770163"/>
            <a:ext cx="621284" cy="283032"/>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smtClean="0">
                <a:solidFill>
                  <a:schemeClr val="tx1"/>
                </a:solidFill>
                <a:latin typeface="微软雅黑" panose="020B0503020204020204" charset="-122"/>
                <a:ea typeface="微软雅黑" panose="020B0503020204020204" charset="-122"/>
                <a:cs typeface="微软雅黑" panose="020B0503020204020204" charset="-122"/>
              </a:rPr>
              <a:t>休闲娱乐</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pic>
        <p:nvPicPr>
          <p:cNvPr id="4" name="Picture 3"/>
          <p:cNvPicPr>
            <a:picLocks noChangeAspect="1"/>
          </p:cNvPicPr>
          <p:nvPr/>
        </p:nvPicPr>
        <p:blipFill>
          <a:blip r:embed="rId2"/>
          <a:stretch>
            <a:fillRect/>
          </a:stretch>
        </p:blipFill>
        <p:spPr>
          <a:xfrm>
            <a:off x="3646108" y="3590215"/>
            <a:ext cx="1851785" cy="2134169"/>
          </a:xfrm>
          <a:prstGeom prst="rect">
            <a:avLst/>
          </a:prstGeom>
        </p:spPr>
      </p:pic>
      <p:sp>
        <p:nvSpPr>
          <p:cNvPr id="5" name="Right Arrow 4"/>
          <p:cNvSpPr/>
          <p:nvPr/>
        </p:nvSpPr>
        <p:spPr>
          <a:xfrm>
            <a:off x="6561161" y="3116118"/>
            <a:ext cx="409433" cy="283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Right Arrow 17"/>
          <p:cNvSpPr/>
          <p:nvPr/>
        </p:nvSpPr>
        <p:spPr>
          <a:xfrm>
            <a:off x="6561161" y="4515783"/>
            <a:ext cx="409433" cy="283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extBox 18"/>
          <p:cNvSpPr txBox="1"/>
          <p:nvPr/>
        </p:nvSpPr>
        <p:spPr>
          <a:xfrm>
            <a:off x="7082198" y="3122151"/>
            <a:ext cx="2068830" cy="297180"/>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zh-CN" altLang="en-US" sz="1350" dirty="0" smtClean="0"/>
              <a:t>灵活统一</a:t>
            </a:r>
            <a:r>
              <a:rPr lang="zh-CN" altLang="en-US" sz="1350" smtClean="0"/>
              <a:t>的数据仓库模型</a:t>
            </a:r>
            <a:endParaRPr lang="en-US" sz="1350" dirty="0"/>
          </a:p>
        </p:txBody>
      </p:sp>
      <p:sp>
        <p:nvSpPr>
          <p:cNvPr id="20" name="TextBox 19"/>
          <p:cNvSpPr txBox="1"/>
          <p:nvPr/>
        </p:nvSpPr>
        <p:spPr>
          <a:xfrm>
            <a:off x="7082198" y="4496855"/>
            <a:ext cx="697230" cy="297180"/>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zh-CN" altLang="en-US" sz="1350" dirty="0" smtClean="0"/>
              <a:t>智能化</a:t>
            </a:r>
            <a:endParaRPr lang="en-US" sz="1350" dirty="0"/>
          </a:p>
        </p:txBody>
      </p:sp>
      <p:sp>
        <p:nvSpPr>
          <p:cNvPr id="27" name="圆角矩形 81"/>
          <p:cNvSpPr/>
          <p:nvPr/>
        </p:nvSpPr>
        <p:spPr>
          <a:xfrm>
            <a:off x="3882082" y="3223572"/>
            <a:ext cx="875425" cy="202617"/>
          </a:xfrm>
          <a:prstGeom prst="roundRect">
            <a:avLst>
              <a:gd name="adj" fmla="val 50000"/>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点评</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28" name="圆角矩形 82"/>
          <p:cNvSpPr/>
          <p:nvPr/>
        </p:nvSpPr>
        <p:spPr>
          <a:xfrm>
            <a:off x="4843859" y="3217220"/>
            <a:ext cx="886389" cy="199605"/>
          </a:xfrm>
          <a:prstGeom prst="roundRect">
            <a:avLst>
              <a:gd name="adj" fmla="val 50000"/>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美团</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additive="base">
                                        <p:cTn id="27" dur="500" fill="hold"/>
                                        <p:tgtEl>
                                          <p:spTgt spid="28"/>
                                        </p:tgtEl>
                                        <p:attrNameLst>
                                          <p:attrName>ppt_x</p:attrName>
                                        </p:attrNameLst>
                                      </p:cBhvr>
                                      <p:tavLst>
                                        <p:tav tm="0">
                                          <p:val>
                                            <p:strVal val="#ppt_x"/>
                                          </p:val>
                                        </p:tav>
                                        <p:tav tm="100000">
                                          <p:val>
                                            <p:strVal val="#ppt_x"/>
                                          </p:val>
                                        </p:tav>
                                      </p:tavLst>
                                    </p:anim>
                                    <p:anim calcmode="lin" valueType="num">
                                      <p:cBhvr additive="base">
                                        <p:cTn id="28" dur="500" fill="hold"/>
                                        <p:tgtEl>
                                          <p:spTgt spid="2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500" fill="hold"/>
                                        <p:tgtEl>
                                          <p:spTgt spid="27"/>
                                        </p:tgtEl>
                                        <p:attrNameLst>
                                          <p:attrName>ppt_x</p:attrName>
                                        </p:attrNameLst>
                                      </p:cBhvr>
                                      <p:tavLst>
                                        <p:tav tm="0">
                                          <p:val>
                                            <p:strVal val="#ppt_x"/>
                                          </p:val>
                                        </p:tav>
                                        <p:tav tm="100000">
                                          <p:val>
                                            <p:strVal val="#ppt_x"/>
                                          </p:val>
                                        </p:tav>
                                      </p:tavLst>
                                    </p:anim>
                                    <p:anim calcmode="lin" valueType="num">
                                      <p:cBhvr additive="base">
                                        <p:cTn id="3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P spid="15" grpId="0" bldLvl="0" animBg="1"/>
      <p:bldP spid="16" grpId="0" bldLvl="0" animBg="1"/>
      <p:bldP spid="17" grpId="0" bldLvl="0" animBg="1"/>
      <p:bldP spid="27" grpId="0" bldLvl="0" animBg="1"/>
      <p:bldP spid="28"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altLang="zh-CN" dirty="0" smtClean="0">
                <a:latin typeface="微软雅黑" panose="020B0503020204020204" charset="-122"/>
                <a:ea typeface="微软雅黑" panose="020B0503020204020204" charset="-122"/>
                <a:cs typeface="微软雅黑" panose="020B0503020204020204" charset="-122"/>
              </a:rPr>
              <a:t>B</a:t>
            </a:r>
            <a:r>
              <a:rPr lang="zh-CN" altLang="en-US" dirty="0" smtClean="0">
                <a:latin typeface="微软雅黑" panose="020B0503020204020204" charset="-122"/>
                <a:ea typeface="微软雅黑" panose="020B0503020204020204" charset="-122"/>
                <a:cs typeface="微软雅黑" panose="020B0503020204020204" charset="-122"/>
              </a:rPr>
              <a:t>端数据应用</a:t>
            </a:r>
            <a:endParaRPr lang="en-US" dirty="0"/>
          </a:p>
        </p:txBody>
      </p:sp>
      <p:sp>
        <p:nvSpPr>
          <p:cNvPr id="3" name="Content Placeholder 2"/>
          <p:cNvSpPr>
            <a:spLocks noGrp="1"/>
          </p:cNvSpPr>
          <p:nvPr>
            <p:ph idx="1"/>
          </p:nvPr>
        </p:nvSpPr>
        <p:spPr>
          <a:xfrm>
            <a:off x="554718" y="1818212"/>
            <a:ext cx="5915025" cy="381107"/>
          </a:xfrm>
        </p:spPr>
        <p:txBody>
          <a:bodyPr>
            <a:normAutofit fontScale="70000"/>
          </a:bodyPr>
          <a:lstStyle/>
          <a:p>
            <a:r>
              <a:rPr lang="zh-CN" altLang="en-US" b="1" dirty="0" smtClean="0"/>
              <a:t>商户经营参谋</a:t>
            </a:r>
            <a:endParaRPr lang="en-US" b="1" dirty="0">
              <a:latin typeface="微软雅黑" panose="020B0503020204020204" charset="-122"/>
              <a:ea typeface="微软雅黑" panose="020B0503020204020204" charset="-122"/>
              <a:cs typeface="微软雅黑" panose="020B0503020204020204" charset="-122"/>
            </a:endParaRPr>
          </a:p>
        </p:txBody>
      </p:sp>
      <p:sp>
        <p:nvSpPr>
          <p:cNvPr id="7" name="副标题 2"/>
          <p:cNvSpPr txBox="1"/>
          <p:nvPr/>
        </p:nvSpPr>
        <p:spPr>
          <a:xfrm>
            <a:off x="393383" y="2279333"/>
            <a:ext cx="8132445" cy="302799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赋能商户、帮助商户精细化运营</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挑战</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r>
              <a:rPr kumimoji="1" lang="zh-CN" altLang="en-US"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上层业务品类多、差异大</a:t>
            </a: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r>
              <a:rPr kumimoji="1" lang="zh-CN" altLang="en-US"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商户需要教育</a:t>
            </a: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endPar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lvl="1"/>
            <a:endParaRPr kumimoji="1" lang="zh-CN" altLang="en-US" sz="18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endParaRPr lang="zh-CN" altLang="en-US" sz="2100" dirty="0">
              <a:latin typeface="微软雅黑" panose="020B0503020204020204" charset="-122"/>
              <a:ea typeface="微软雅黑" panose="020B0503020204020204" charset="-122"/>
              <a:cs typeface="微软雅黑" panose="020B0503020204020204" charset="-122"/>
            </a:endParaRPr>
          </a:p>
        </p:txBody>
      </p:sp>
      <p:graphicFrame>
        <p:nvGraphicFramePr>
          <p:cNvPr id="22" name="Diagram 21"/>
          <p:cNvGraphicFramePr/>
          <p:nvPr/>
        </p:nvGraphicFramePr>
        <p:xfrm>
          <a:off x="2793242" y="1898555"/>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3" name="图片 5"/>
          <p:cNvPicPr>
            <a:picLocks noChangeAspect="1"/>
          </p:cNvPicPr>
          <p:nvPr/>
        </p:nvPicPr>
        <p:blipFill>
          <a:blip r:embed="rId7"/>
          <a:stretch>
            <a:fillRect/>
          </a:stretch>
        </p:blipFill>
        <p:spPr>
          <a:xfrm>
            <a:off x="6397246" y="1863489"/>
            <a:ext cx="1460486" cy="935561"/>
          </a:xfrm>
          <a:prstGeom prst="rect">
            <a:avLst/>
          </a:prstGeom>
        </p:spPr>
      </p:pic>
      <p:pic>
        <p:nvPicPr>
          <p:cNvPr id="24" name="图片 6"/>
          <p:cNvPicPr>
            <a:picLocks noChangeAspect="1"/>
          </p:cNvPicPr>
          <p:nvPr/>
        </p:nvPicPr>
        <p:blipFill>
          <a:blip r:embed="rId8"/>
          <a:stretch>
            <a:fillRect/>
          </a:stretch>
        </p:blipFill>
        <p:spPr>
          <a:xfrm>
            <a:off x="7449625" y="2205280"/>
            <a:ext cx="1728147" cy="904985"/>
          </a:xfrm>
          <a:prstGeom prst="rect">
            <a:avLst/>
          </a:prstGeom>
        </p:spPr>
      </p:pic>
      <p:pic>
        <p:nvPicPr>
          <p:cNvPr id="25" name="图片 7"/>
          <p:cNvPicPr>
            <a:picLocks noChangeAspect="1"/>
          </p:cNvPicPr>
          <p:nvPr/>
        </p:nvPicPr>
        <p:blipFill>
          <a:blip r:embed="rId9"/>
          <a:stretch>
            <a:fillRect/>
          </a:stretch>
        </p:blipFill>
        <p:spPr>
          <a:xfrm>
            <a:off x="6622575" y="4988859"/>
            <a:ext cx="1800928" cy="1011891"/>
          </a:xfrm>
          <a:prstGeom prst="rect">
            <a:avLst/>
          </a:prstGeom>
        </p:spPr>
      </p:pic>
      <p:pic>
        <p:nvPicPr>
          <p:cNvPr id="26" name="Picture 25"/>
          <p:cNvPicPr>
            <a:picLocks noChangeAspect="1"/>
          </p:cNvPicPr>
          <p:nvPr/>
        </p:nvPicPr>
        <p:blipFill>
          <a:blip r:embed="rId10"/>
          <a:stretch>
            <a:fillRect/>
          </a:stretch>
        </p:blipFill>
        <p:spPr>
          <a:xfrm>
            <a:off x="2019130" y="3559506"/>
            <a:ext cx="1792520" cy="22774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500" fill="hold"/>
                                        <p:tgtEl>
                                          <p:spTgt spid="25"/>
                                        </p:tgtEl>
                                        <p:attrNameLst>
                                          <p:attrName>ppt_x</p:attrName>
                                        </p:attrNameLst>
                                      </p:cBhvr>
                                      <p:tavLst>
                                        <p:tav tm="0">
                                          <p:val>
                                            <p:strVal val="#ppt_x"/>
                                          </p:val>
                                        </p:tav>
                                        <p:tav tm="100000">
                                          <p:val>
                                            <p:strVal val="#ppt_x"/>
                                          </p:val>
                                        </p:tav>
                                      </p:tavLst>
                                    </p:anim>
                                    <p:anim calcmode="lin" valueType="num">
                                      <p:cBhvr additive="base">
                                        <p:cTn id="16"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altLang="zh-CN" dirty="0" smtClean="0">
                <a:latin typeface="微软雅黑" panose="020B0503020204020204" charset="-122"/>
                <a:ea typeface="微软雅黑" panose="020B0503020204020204" charset="-122"/>
                <a:cs typeface="微软雅黑" panose="020B0503020204020204" charset="-122"/>
              </a:rPr>
              <a:t>B</a:t>
            </a:r>
            <a:r>
              <a:rPr lang="zh-CN" altLang="en-US" dirty="0" smtClean="0">
                <a:latin typeface="微软雅黑" panose="020B0503020204020204" charset="-122"/>
                <a:ea typeface="微软雅黑" panose="020B0503020204020204" charset="-122"/>
                <a:cs typeface="微软雅黑" panose="020B0503020204020204" charset="-122"/>
              </a:rPr>
              <a:t>端数据应用</a:t>
            </a:r>
            <a:endParaRPr lang="en-US" dirty="0"/>
          </a:p>
        </p:txBody>
      </p:sp>
      <p:sp>
        <p:nvSpPr>
          <p:cNvPr id="3" name="Content Placeholder 2"/>
          <p:cNvSpPr>
            <a:spLocks noGrp="1"/>
          </p:cNvSpPr>
          <p:nvPr>
            <p:ph idx="1"/>
          </p:nvPr>
        </p:nvSpPr>
        <p:spPr>
          <a:xfrm>
            <a:off x="554718" y="1818212"/>
            <a:ext cx="5915025" cy="381107"/>
          </a:xfrm>
        </p:spPr>
        <p:txBody>
          <a:bodyPr>
            <a:normAutofit fontScale="70000"/>
          </a:bodyPr>
          <a:lstStyle/>
          <a:p>
            <a:r>
              <a:rPr lang="zh-CN" altLang="en-US" b="1" dirty="0" smtClean="0"/>
              <a:t>商家数据底层</a:t>
            </a:r>
            <a:endParaRPr lang="en-US" b="1" dirty="0">
              <a:latin typeface="微软雅黑" panose="020B0503020204020204" charset="-122"/>
              <a:ea typeface="微软雅黑" panose="020B0503020204020204" charset="-122"/>
              <a:cs typeface="微软雅黑" panose="020B0503020204020204" charset="-122"/>
            </a:endParaRPr>
          </a:p>
        </p:txBody>
      </p:sp>
      <p:sp>
        <p:nvSpPr>
          <p:cNvPr id="7" name="副标题 2"/>
          <p:cNvSpPr txBox="1"/>
          <p:nvPr/>
        </p:nvSpPr>
        <p:spPr>
          <a:xfrm>
            <a:off x="393383" y="2279333"/>
            <a:ext cx="8132445" cy="302799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面向系统整合、数据集成</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分层的维度建模</a:t>
            </a:r>
            <a:r>
              <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a:t>
            </a: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宽表模型</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宽表层尽屏蔽业务变更，保持稳定</a:t>
            </a: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endPar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lvl="1"/>
            <a:endParaRPr kumimoji="1" lang="zh-CN" altLang="en-US" sz="18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endParaRPr lang="zh-CN" altLang="en-US" sz="2100" dirty="0">
              <a:latin typeface="微软雅黑" panose="020B0503020204020204" charset="-122"/>
              <a:ea typeface="微软雅黑" panose="020B0503020204020204" charset="-122"/>
              <a:cs typeface="微软雅黑" panose="020B0503020204020204" charset="-122"/>
            </a:endParaRPr>
          </a:p>
        </p:txBody>
      </p:sp>
      <p:sp>
        <p:nvSpPr>
          <p:cNvPr id="21" name="矩形 45"/>
          <p:cNvSpPr/>
          <p:nvPr/>
        </p:nvSpPr>
        <p:spPr>
          <a:xfrm>
            <a:off x="4105227" y="2125266"/>
            <a:ext cx="4860540" cy="356439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350" dirty="0">
              <a:latin typeface="微软雅黑" panose="020B0503020204020204" charset="-122"/>
              <a:ea typeface="微软雅黑" panose="020B0503020204020204" charset="-122"/>
              <a:cs typeface="微软雅黑" panose="020B0503020204020204" charset="-122"/>
            </a:endParaRPr>
          </a:p>
        </p:txBody>
      </p:sp>
      <p:sp>
        <p:nvSpPr>
          <p:cNvPr id="22" name="圆角矩形 46"/>
          <p:cNvSpPr/>
          <p:nvPr/>
        </p:nvSpPr>
        <p:spPr>
          <a:xfrm>
            <a:off x="4761477" y="5224571"/>
            <a:ext cx="564052" cy="28303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商户</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23" name="圆角矩形 47"/>
          <p:cNvSpPr/>
          <p:nvPr/>
        </p:nvSpPr>
        <p:spPr>
          <a:xfrm>
            <a:off x="5352158" y="5219936"/>
            <a:ext cx="574376" cy="28303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点评交易</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24" name="圆角矩形 48"/>
          <p:cNvSpPr/>
          <p:nvPr/>
        </p:nvSpPr>
        <p:spPr>
          <a:xfrm>
            <a:off x="5943082" y="5219935"/>
            <a:ext cx="551427" cy="28303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点评流量</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25" name="文本框 49"/>
          <p:cNvSpPr txBox="1"/>
          <p:nvPr/>
        </p:nvSpPr>
        <p:spPr>
          <a:xfrm>
            <a:off x="4229156" y="5276930"/>
            <a:ext cx="517298" cy="219710"/>
          </a:xfrm>
          <a:prstGeom prst="rect">
            <a:avLst/>
          </a:prstGeom>
          <a:noFill/>
        </p:spPr>
        <p:txBody>
          <a:bodyPr wrap="square" rtlCol="0">
            <a:spAutoFit/>
          </a:bodyPr>
          <a:lstStyle/>
          <a:p>
            <a:r>
              <a:rPr kumimoji="1" lang="zh-CN" altLang="en-US" sz="790" b="1" dirty="0" smtClean="0">
                <a:latin typeface="微软雅黑" panose="020B0503020204020204" charset="-122"/>
                <a:ea typeface="微软雅黑" panose="020B0503020204020204" charset="-122"/>
                <a:cs typeface="微软雅黑" panose="020B0503020204020204" charset="-122"/>
              </a:rPr>
              <a:t>基础层</a:t>
            </a:r>
            <a:endParaRPr kumimoji="1" lang="zh-CN" altLang="en-US" sz="790" b="1" dirty="0">
              <a:latin typeface="微软雅黑" panose="020B0503020204020204" charset="-122"/>
              <a:ea typeface="微软雅黑" panose="020B0503020204020204" charset="-122"/>
              <a:cs typeface="微软雅黑" panose="020B0503020204020204" charset="-122"/>
            </a:endParaRPr>
          </a:p>
        </p:txBody>
      </p:sp>
      <p:sp>
        <p:nvSpPr>
          <p:cNvPr id="26" name="圆角矩形 50"/>
          <p:cNvSpPr/>
          <p:nvPr/>
        </p:nvSpPr>
        <p:spPr>
          <a:xfrm>
            <a:off x="6531773" y="5219935"/>
            <a:ext cx="520346" cy="283032"/>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美团交易</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27" name="文本框 52"/>
          <p:cNvSpPr txBox="1"/>
          <p:nvPr/>
        </p:nvSpPr>
        <p:spPr>
          <a:xfrm>
            <a:off x="4132839" y="4508956"/>
            <a:ext cx="709932" cy="219710"/>
          </a:xfrm>
          <a:prstGeom prst="rect">
            <a:avLst/>
          </a:prstGeom>
          <a:noFill/>
        </p:spPr>
        <p:txBody>
          <a:bodyPr wrap="square" rtlCol="0">
            <a:spAutoFit/>
          </a:bodyPr>
          <a:lstStyle/>
          <a:p>
            <a:r>
              <a:rPr kumimoji="1" lang="zh-CN" altLang="en-US" sz="790" b="1" smtClean="0">
                <a:latin typeface="微软雅黑" panose="020B0503020204020204" charset="-122"/>
                <a:ea typeface="微软雅黑" panose="020B0503020204020204" charset="-122"/>
                <a:cs typeface="微软雅黑" panose="020B0503020204020204" charset="-122"/>
              </a:rPr>
              <a:t>轻度聚合层</a:t>
            </a:r>
            <a:endParaRPr kumimoji="1" lang="zh-CN" altLang="en-US" sz="790" b="1" dirty="0">
              <a:latin typeface="微软雅黑" panose="020B0503020204020204" charset="-122"/>
              <a:ea typeface="微软雅黑" panose="020B0503020204020204" charset="-122"/>
              <a:cs typeface="微软雅黑" panose="020B0503020204020204" charset="-122"/>
            </a:endParaRPr>
          </a:p>
        </p:txBody>
      </p:sp>
      <p:sp>
        <p:nvSpPr>
          <p:cNvPr id="29" name="文本框 54"/>
          <p:cNvSpPr txBox="1"/>
          <p:nvPr/>
        </p:nvSpPr>
        <p:spPr>
          <a:xfrm>
            <a:off x="4238992" y="2391212"/>
            <a:ext cx="479236" cy="339725"/>
          </a:xfrm>
          <a:prstGeom prst="rect">
            <a:avLst/>
          </a:prstGeom>
          <a:noFill/>
        </p:spPr>
        <p:txBody>
          <a:bodyPr wrap="square" rtlCol="0">
            <a:spAutoFit/>
          </a:bodyPr>
          <a:lstStyle/>
          <a:p>
            <a:r>
              <a:rPr kumimoji="1" lang="zh-CN" altLang="en-US" sz="790" b="1" dirty="0" smtClean="0">
                <a:latin typeface="微软雅黑" panose="020B0503020204020204" charset="-122"/>
                <a:ea typeface="微软雅黑" panose="020B0503020204020204" charset="-122"/>
                <a:cs typeface="微软雅黑" panose="020B0503020204020204" charset="-122"/>
              </a:rPr>
              <a:t>指标层</a:t>
            </a:r>
            <a:endParaRPr kumimoji="1" lang="zh-CN" altLang="en-US" sz="790" b="1" dirty="0">
              <a:latin typeface="微软雅黑" panose="020B0503020204020204" charset="-122"/>
              <a:ea typeface="微软雅黑" panose="020B0503020204020204" charset="-122"/>
              <a:cs typeface="微软雅黑" panose="020B0503020204020204" charset="-122"/>
            </a:endParaRPr>
          </a:p>
        </p:txBody>
      </p:sp>
      <p:sp>
        <p:nvSpPr>
          <p:cNvPr id="32" name="圆角矩形 57"/>
          <p:cNvSpPr/>
          <p:nvPr/>
        </p:nvSpPr>
        <p:spPr>
          <a:xfrm>
            <a:off x="7100972" y="5219934"/>
            <a:ext cx="493275" cy="283032"/>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美团流量</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33" name="文本框 58"/>
          <p:cNvSpPr txBox="1"/>
          <p:nvPr/>
        </p:nvSpPr>
        <p:spPr>
          <a:xfrm>
            <a:off x="4238991" y="3494732"/>
            <a:ext cx="617542" cy="219710"/>
          </a:xfrm>
          <a:prstGeom prst="rect">
            <a:avLst/>
          </a:prstGeom>
          <a:noFill/>
        </p:spPr>
        <p:txBody>
          <a:bodyPr wrap="square" rtlCol="0">
            <a:spAutoFit/>
          </a:bodyPr>
          <a:lstStyle/>
          <a:p>
            <a:r>
              <a:rPr kumimoji="1" lang="zh-CN" altLang="en-US" sz="790" b="1" dirty="0" smtClean="0">
                <a:latin typeface="微软雅黑" panose="020B0503020204020204" charset="-122"/>
                <a:ea typeface="微软雅黑" panose="020B0503020204020204" charset="-122"/>
                <a:cs typeface="微软雅黑" panose="020B0503020204020204" charset="-122"/>
              </a:rPr>
              <a:t>宽表层</a:t>
            </a:r>
            <a:endParaRPr kumimoji="1" lang="zh-CN" altLang="en-US" sz="790" b="1" dirty="0">
              <a:latin typeface="微软雅黑" panose="020B0503020204020204" charset="-122"/>
              <a:ea typeface="微软雅黑" panose="020B0503020204020204" charset="-122"/>
              <a:cs typeface="微软雅黑" panose="020B0503020204020204" charset="-122"/>
            </a:endParaRPr>
          </a:p>
        </p:txBody>
      </p:sp>
      <p:sp>
        <p:nvSpPr>
          <p:cNvPr id="34" name="剪去单角的矩形 59"/>
          <p:cNvSpPr/>
          <p:nvPr/>
        </p:nvSpPr>
        <p:spPr>
          <a:xfrm>
            <a:off x="4842771" y="3509383"/>
            <a:ext cx="1100311" cy="277874"/>
          </a:xfrm>
          <a:prstGeom prst="snip1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675" b="1" smtClean="0">
                <a:solidFill>
                  <a:schemeClr val="tx1"/>
                </a:solidFill>
                <a:latin typeface="微软雅黑" panose="020B0503020204020204" charset="-122"/>
                <a:ea typeface="微软雅黑" panose="020B0503020204020204" charset="-122"/>
                <a:cs typeface="微软雅黑" panose="020B0503020204020204" charset="-122"/>
              </a:rPr>
              <a:t>商户宽表</a:t>
            </a:r>
            <a:endParaRPr kumimoji="1" lang="zh-CN" altLang="en-US" sz="675" b="1"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49" name="圆角矩形 80"/>
          <p:cNvSpPr/>
          <p:nvPr/>
        </p:nvSpPr>
        <p:spPr>
          <a:xfrm>
            <a:off x="6774118" y="4425624"/>
            <a:ext cx="755420" cy="19814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商户维表</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0" name="圆角矩形 81"/>
          <p:cNvSpPr/>
          <p:nvPr/>
        </p:nvSpPr>
        <p:spPr>
          <a:xfrm>
            <a:off x="4761477" y="4401557"/>
            <a:ext cx="875425" cy="202617"/>
          </a:xfrm>
          <a:prstGeom prst="roundRect">
            <a:avLst>
              <a:gd name="adj" fmla="val 50000"/>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流量基础表</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51" name="圆角矩形 82"/>
          <p:cNvSpPr/>
          <p:nvPr/>
        </p:nvSpPr>
        <p:spPr>
          <a:xfrm>
            <a:off x="5722731" y="4403063"/>
            <a:ext cx="886389" cy="199605"/>
          </a:xfrm>
          <a:prstGeom prst="roundRect">
            <a:avLst>
              <a:gd name="adj" fmla="val 50000"/>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交易基础表</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cxnSp>
        <p:nvCxnSpPr>
          <p:cNvPr id="56" name="直线连接符 2"/>
          <p:cNvCxnSpPr/>
          <p:nvPr/>
        </p:nvCxnSpPr>
        <p:spPr>
          <a:xfrm>
            <a:off x="4113405" y="5083207"/>
            <a:ext cx="36184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直线连接符 89"/>
          <p:cNvCxnSpPr/>
          <p:nvPr/>
        </p:nvCxnSpPr>
        <p:spPr>
          <a:xfrm flipV="1">
            <a:off x="4113405" y="4123488"/>
            <a:ext cx="3618402" cy="14204"/>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90"/>
          <p:cNvCxnSpPr/>
          <p:nvPr/>
        </p:nvCxnSpPr>
        <p:spPr>
          <a:xfrm>
            <a:off x="4113405" y="3043368"/>
            <a:ext cx="361840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直线连接符 7"/>
          <p:cNvCxnSpPr/>
          <p:nvPr/>
        </p:nvCxnSpPr>
        <p:spPr>
          <a:xfrm>
            <a:off x="7731807" y="2125266"/>
            <a:ext cx="0" cy="3564396"/>
          </a:xfrm>
          <a:prstGeom prst="line">
            <a:avLst/>
          </a:prstGeom>
        </p:spPr>
        <p:style>
          <a:lnRef idx="1">
            <a:schemeClr val="accent1"/>
          </a:lnRef>
          <a:fillRef idx="0">
            <a:schemeClr val="accent1"/>
          </a:fillRef>
          <a:effectRef idx="0">
            <a:schemeClr val="accent1"/>
          </a:effectRef>
          <a:fontRef idx="minor">
            <a:schemeClr val="tx1"/>
          </a:fontRef>
        </p:style>
      </p:cxnSp>
      <p:sp>
        <p:nvSpPr>
          <p:cNvPr id="60" name="圆角矩形 80"/>
          <p:cNvSpPr/>
          <p:nvPr/>
        </p:nvSpPr>
        <p:spPr>
          <a:xfrm>
            <a:off x="4860650" y="4743694"/>
            <a:ext cx="755420" cy="19814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商户维表</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61" name="圆角矩形 80"/>
          <p:cNvSpPr/>
          <p:nvPr/>
        </p:nvSpPr>
        <p:spPr>
          <a:xfrm>
            <a:off x="5783306" y="4768812"/>
            <a:ext cx="755420" cy="19814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790" dirty="0" smtClean="0">
                <a:solidFill>
                  <a:schemeClr val="tx1"/>
                </a:solidFill>
                <a:latin typeface="微软雅黑" panose="020B0503020204020204" charset="-122"/>
                <a:ea typeface="微软雅黑" panose="020B0503020204020204" charset="-122"/>
                <a:cs typeface="微软雅黑" panose="020B0503020204020204" charset="-122"/>
              </a:rPr>
              <a:t>B</a:t>
            </a: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端产品维表</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62" name="圆角矩形 80"/>
          <p:cNvSpPr/>
          <p:nvPr/>
        </p:nvSpPr>
        <p:spPr>
          <a:xfrm>
            <a:off x="6728063" y="4782968"/>
            <a:ext cx="755420" cy="19814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790" dirty="0" smtClean="0">
                <a:solidFill>
                  <a:schemeClr val="tx1"/>
                </a:solidFill>
                <a:latin typeface="微软雅黑" panose="020B0503020204020204" charset="-122"/>
                <a:ea typeface="微软雅黑" panose="020B0503020204020204" charset="-122"/>
                <a:cs typeface="微软雅黑" panose="020B0503020204020204" charset="-122"/>
              </a:rPr>
              <a:t>UGC</a:t>
            </a:r>
            <a:r>
              <a:rPr kumimoji="1" lang="zh-CN" altLang="en-US" sz="790" dirty="0" smtClean="0">
                <a:solidFill>
                  <a:schemeClr val="tx1"/>
                </a:solidFill>
                <a:latin typeface="微软雅黑" panose="020B0503020204020204" charset="-122"/>
                <a:ea typeface="微软雅黑" panose="020B0503020204020204" charset="-122"/>
                <a:cs typeface="微软雅黑" panose="020B0503020204020204" charset="-122"/>
              </a:rPr>
              <a:t>基础表</a:t>
            </a:r>
            <a:endParaRPr kumimoji="1" lang="zh-CN" altLang="en-US" sz="790"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63" name="剪去单角的矩形 59"/>
          <p:cNvSpPr/>
          <p:nvPr/>
        </p:nvSpPr>
        <p:spPr>
          <a:xfrm>
            <a:off x="4746455" y="2336045"/>
            <a:ext cx="929960" cy="203937"/>
          </a:xfrm>
          <a:prstGeom prst="snip1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675" b="1" dirty="0" smtClean="0">
                <a:solidFill>
                  <a:schemeClr val="tx1"/>
                </a:solidFill>
                <a:latin typeface="微软雅黑" panose="020B0503020204020204" charset="-122"/>
                <a:ea typeface="微软雅黑" panose="020B0503020204020204" charset="-122"/>
                <a:cs typeface="微软雅黑" panose="020B0503020204020204" charset="-122"/>
              </a:rPr>
              <a:t>流量基础指标</a:t>
            </a:r>
            <a:endParaRPr kumimoji="1" lang="zh-CN" altLang="en-US" sz="675" b="1"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64" name="剪去单角的矩形 62"/>
          <p:cNvSpPr/>
          <p:nvPr/>
        </p:nvSpPr>
        <p:spPr>
          <a:xfrm>
            <a:off x="5678495" y="2336045"/>
            <a:ext cx="929960" cy="203937"/>
          </a:xfrm>
          <a:prstGeom prst="snip1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675" b="1" dirty="0" smtClean="0">
                <a:solidFill>
                  <a:schemeClr val="tx1"/>
                </a:solidFill>
                <a:latin typeface="微软雅黑" panose="020B0503020204020204" charset="-122"/>
                <a:ea typeface="微软雅黑" panose="020B0503020204020204" charset="-122"/>
                <a:cs typeface="微软雅黑" panose="020B0503020204020204" charset="-122"/>
              </a:rPr>
              <a:t>交易基础指标</a:t>
            </a:r>
            <a:endParaRPr kumimoji="1" lang="zh-CN" altLang="en-US" sz="675" b="1"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65" name="剪去单角的矩形 65"/>
          <p:cNvSpPr/>
          <p:nvPr/>
        </p:nvSpPr>
        <p:spPr>
          <a:xfrm>
            <a:off x="6610534" y="2336045"/>
            <a:ext cx="929960" cy="203937"/>
          </a:xfrm>
          <a:prstGeom prst="snip1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675" b="1" dirty="0" smtClean="0">
                <a:solidFill>
                  <a:schemeClr val="tx1"/>
                </a:solidFill>
                <a:latin typeface="微软雅黑" panose="020B0503020204020204" charset="-122"/>
                <a:ea typeface="微软雅黑" panose="020B0503020204020204" charset="-122"/>
                <a:cs typeface="微软雅黑" panose="020B0503020204020204" charset="-122"/>
              </a:rPr>
              <a:t>行业趋势</a:t>
            </a:r>
            <a:endParaRPr kumimoji="1" lang="zh-CN" altLang="en-US" sz="675" b="1"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66" name="剪去单角的矩形 60"/>
          <p:cNvSpPr/>
          <p:nvPr/>
        </p:nvSpPr>
        <p:spPr>
          <a:xfrm>
            <a:off x="4754741" y="2637849"/>
            <a:ext cx="929960" cy="230954"/>
          </a:xfrm>
          <a:prstGeom prst="snip1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675" b="1" dirty="0" smtClean="0">
                <a:solidFill>
                  <a:schemeClr val="tx1"/>
                </a:solidFill>
                <a:latin typeface="微软雅黑" panose="020B0503020204020204" charset="-122"/>
                <a:ea typeface="微软雅黑" panose="020B0503020204020204" charset="-122"/>
                <a:cs typeface="微软雅黑" panose="020B0503020204020204" charset="-122"/>
              </a:rPr>
              <a:t>流量路径</a:t>
            </a:r>
            <a:endParaRPr kumimoji="1" lang="zh-CN" altLang="en-US" sz="675" b="1"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67" name="剪去单角的矩形 59"/>
          <p:cNvSpPr/>
          <p:nvPr/>
        </p:nvSpPr>
        <p:spPr>
          <a:xfrm>
            <a:off x="6165926" y="3502802"/>
            <a:ext cx="1100311" cy="277874"/>
          </a:xfrm>
          <a:prstGeom prst="snip1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675" b="1" dirty="0" smtClean="0">
                <a:solidFill>
                  <a:schemeClr val="tx1"/>
                </a:solidFill>
                <a:latin typeface="微软雅黑" panose="020B0503020204020204" charset="-122"/>
                <a:ea typeface="微软雅黑" panose="020B0503020204020204" charset="-122"/>
                <a:cs typeface="微软雅黑" panose="020B0503020204020204" charset="-122"/>
              </a:rPr>
              <a:t>流量／交易宽表</a:t>
            </a:r>
            <a:endParaRPr kumimoji="1" lang="zh-CN" altLang="en-US" sz="675" b="1"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9" name="Down Arrow 8"/>
          <p:cNvSpPr/>
          <p:nvPr/>
        </p:nvSpPr>
        <p:spPr>
          <a:xfrm flipV="1">
            <a:off x="7788805" y="2622684"/>
            <a:ext cx="229841" cy="27387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extBox 9"/>
          <p:cNvSpPr txBox="1"/>
          <p:nvPr/>
        </p:nvSpPr>
        <p:spPr>
          <a:xfrm>
            <a:off x="8040542" y="3358609"/>
            <a:ext cx="1116330" cy="571500"/>
          </a:xfrm>
          <a:prstGeom prst="rect">
            <a:avLst/>
          </a:prstGeom>
          <a:noFill/>
        </p:spPr>
        <p:txBody>
          <a:bodyPr wrap="none" rtlCol="0">
            <a:spAutoFit/>
          </a:bodyPr>
          <a:lstStyle/>
          <a:p>
            <a:r>
              <a:rPr lang="zh-CN" altLang="en-US" sz="1050" dirty="0" smtClean="0"/>
              <a:t>分层的维度建模</a:t>
            </a:r>
            <a:endParaRPr lang="en-US" altLang="zh-CN" sz="1050" dirty="0" smtClean="0"/>
          </a:p>
          <a:p>
            <a:r>
              <a:rPr lang="zh-CN" altLang="en-US" sz="1050" dirty="0" smtClean="0"/>
              <a:t>面向分析</a:t>
            </a:r>
            <a:endParaRPr lang="en-US" altLang="zh-CN" sz="1050" dirty="0" smtClean="0"/>
          </a:p>
          <a:p>
            <a:r>
              <a:rPr lang="zh-CN" altLang="en-US" sz="1050" dirty="0" smtClean="0"/>
              <a:t>适度冗余</a:t>
            </a:r>
            <a:endParaRPr lang="en-US" sz="10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ppt_x"/>
                                          </p:val>
                                        </p:tav>
                                        <p:tav tm="100000">
                                          <p:val>
                                            <p:strVal val="#ppt_x"/>
                                          </p:val>
                                        </p:tav>
                                      </p:tavLst>
                                    </p:anim>
                                    <p:anim calcmode="lin" valueType="num">
                                      <p:cBhvr additive="base">
                                        <p:cTn id="12" dur="50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ppt_x"/>
                                          </p:val>
                                        </p:tav>
                                        <p:tav tm="100000">
                                          <p:val>
                                            <p:strVal val="#ppt_x"/>
                                          </p:val>
                                        </p:tav>
                                      </p:tavLst>
                                    </p:anim>
                                    <p:anim calcmode="lin" valueType="num">
                                      <p:cBhvr additive="base">
                                        <p:cTn id="16" dur="5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fill="hold"/>
                                        <p:tgtEl>
                                          <p:spTgt spid="24"/>
                                        </p:tgtEl>
                                        <p:attrNameLst>
                                          <p:attrName>ppt_x</p:attrName>
                                        </p:attrNameLst>
                                      </p:cBhvr>
                                      <p:tavLst>
                                        <p:tav tm="0">
                                          <p:val>
                                            <p:strVal val="#ppt_x"/>
                                          </p:val>
                                        </p:tav>
                                        <p:tav tm="100000">
                                          <p:val>
                                            <p:strVal val="#ppt_x"/>
                                          </p:val>
                                        </p:tav>
                                      </p:tavLst>
                                    </p:anim>
                                    <p:anim calcmode="lin" valueType="num">
                                      <p:cBhvr additive="base">
                                        <p:cTn id="20" dur="500" fill="hold"/>
                                        <p:tgtEl>
                                          <p:spTgt spid="24"/>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500" fill="hold"/>
                                        <p:tgtEl>
                                          <p:spTgt spid="26"/>
                                        </p:tgtEl>
                                        <p:attrNameLst>
                                          <p:attrName>ppt_x</p:attrName>
                                        </p:attrNameLst>
                                      </p:cBhvr>
                                      <p:tavLst>
                                        <p:tav tm="0">
                                          <p:val>
                                            <p:strVal val="#ppt_x"/>
                                          </p:val>
                                        </p:tav>
                                        <p:tav tm="100000">
                                          <p:val>
                                            <p:strVal val="#ppt_x"/>
                                          </p:val>
                                        </p:tav>
                                      </p:tavLst>
                                    </p:anim>
                                    <p:anim calcmode="lin" valueType="num">
                                      <p:cBhvr additive="base">
                                        <p:cTn id="24" dur="5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56"/>
                                        </p:tgtEl>
                                        <p:attrNameLst>
                                          <p:attrName>style.visibility</p:attrName>
                                        </p:attrNameLst>
                                      </p:cBhvr>
                                      <p:to>
                                        <p:strVal val="visible"/>
                                      </p:to>
                                    </p:set>
                                    <p:anim calcmode="lin" valueType="num">
                                      <p:cBhvr additive="base">
                                        <p:cTn id="31" dur="500" fill="hold"/>
                                        <p:tgtEl>
                                          <p:spTgt spid="56"/>
                                        </p:tgtEl>
                                        <p:attrNameLst>
                                          <p:attrName>ppt_x</p:attrName>
                                        </p:attrNameLst>
                                      </p:cBhvr>
                                      <p:tavLst>
                                        <p:tav tm="0">
                                          <p:val>
                                            <p:strVal val="#ppt_x"/>
                                          </p:val>
                                        </p:tav>
                                        <p:tav tm="100000">
                                          <p:val>
                                            <p:strVal val="#ppt_x"/>
                                          </p:val>
                                        </p:tav>
                                      </p:tavLst>
                                    </p:anim>
                                    <p:anim calcmode="lin" valueType="num">
                                      <p:cBhvr additive="base">
                                        <p:cTn id="32" dur="500" fill="hold"/>
                                        <p:tgtEl>
                                          <p:spTgt spid="5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1"/>
                                        </p:tgtEl>
                                        <p:attrNameLst>
                                          <p:attrName>style.visibility</p:attrName>
                                        </p:attrNameLst>
                                      </p:cBhvr>
                                      <p:to>
                                        <p:strVal val="visible"/>
                                      </p:to>
                                    </p:set>
                                    <p:anim calcmode="lin" valueType="num">
                                      <p:cBhvr additive="base">
                                        <p:cTn id="35" dur="500" fill="hold"/>
                                        <p:tgtEl>
                                          <p:spTgt spid="51"/>
                                        </p:tgtEl>
                                        <p:attrNameLst>
                                          <p:attrName>ppt_x</p:attrName>
                                        </p:attrNameLst>
                                      </p:cBhvr>
                                      <p:tavLst>
                                        <p:tav tm="0">
                                          <p:val>
                                            <p:strVal val="#ppt_x"/>
                                          </p:val>
                                        </p:tav>
                                        <p:tav tm="100000">
                                          <p:val>
                                            <p:strVal val="#ppt_x"/>
                                          </p:val>
                                        </p:tav>
                                      </p:tavLst>
                                    </p:anim>
                                    <p:anim calcmode="lin" valueType="num">
                                      <p:cBhvr additive="base">
                                        <p:cTn id="36" dur="500" fill="hold"/>
                                        <p:tgtEl>
                                          <p:spTgt spid="51"/>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 calcmode="lin" valueType="num">
                                      <p:cBhvr additive="base">
                                        <p:cTn id="39" dur="500" fill="hold"/>
                                        <p:tgtEl>
                                          <p:spTgt spid="49"/>
                                        </p:tgtEl>
                                        <p:attrNameLst>
                                          <p:attrName>ppt_x</p:attrName>
                                        </p:attrNameLst>
                                      </p:cBhvr>
                                      <p:tavLst>
                                        <p:tav tm="0">
                                          <p:val>
                                            <p:strVal val="#ppt_x"/>
                                          </p:val>
                                        </p:tav>
                                        <p:tav tm="100000">
                                          <p:val>
                                            <p:strVal val="#ppt_x"/>
                                          </p:val>
                                        </p:tav>
                                      </p:tavLst>
                                    </p:anim>
                                    <p:anim calcmode="lin" valueType="num">
                                      <p:cBhvr additive="base">
                                        <p:cTn id="40" dur="500" fill="hold"/>
                                        <p:tgtEl>
                                          <p:spTgt spid="4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additive="base">
                                        <p:cTn id="43" dur="500" fill="hold"/>
                                        <p:tgtEl>
                                          <p:spTgt spid="50"/>
                                        </p:tgtEl>
                                        <p:attrNameLst>
                                          <p:attrName>ppt_x</p:attrName>
                                        </p:attrNameLst>
                                      </p:cBhvr>
                                      <p:tavLst>
                                        <p:tav tm="0">
                                          <p:val>
                                            <p:strVal val="#ppt_x"/>
                                          </p:val>
                                        </p:tav>
                                        <p:tav tm="100000">
                                          <p:val>
                                            <p:strVal val="#ppt_x"/>
                                          </p:val>
                                        </p:tav>
                                      </p:tavLst>
                                    </p:anim>
                                    <p:anim calcmode="lin" valueType="num">
                                      <p:cBhvr additive="base">
                                        <p:cTn id="44" dur="500" fill="hold"/>
                                        <p:tgtEl>
                                          <p:spTgt spid="50"/>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ppt_x"/>
                                          </p:val>
                                        </p:tav>
                                        <p:tav tm="100000">
                                          <p:val>
                                            <p:strVal val="#ppt_x"/>
                                          </p:val>
                                        </p:tav>
                                      </p:tavLst>
                                    </p:anim>
                                    <p:anim calcmode="lin" valueType="num">
                                      <p:cBhvr additive="base">
                                        <p:cTn id="48" dur="500" fill="hold"/>
                                        <p:tgtEl>
                                          <p:spTgt spid="27"/>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57"/>
                                        </p:tgtEl>
                                        <p:attrNameLst>
                                          <p:attrName>style.visibility</p:attrName>
                                        </p:attrNameLst>
                                      </p:cBhvr>
                                      <p:to>
                                        <p:strVal val="visible"/>
                                      </p:to>
                                    </p:set>
                                    <p:anim calcmode="lin" valueType="num">
                                      <p:cBhvr additive="base">
                                        <p:cTn id="51" dur="500" fill="hold"/>
                                        <p:tgtEl>
                                          <p:spTgt spid="57"/>
                                        </p:tgtEl>
                                        <p:attrNameLst>
                                          <p:attrName>ppt_x</p:attrName>
                                        </p:attrNameLst>
                                      </p:cBhvr>
                                      <p:tavLst>
                                        <p:tav tm="0">
                                          <p:val>
                                            <p:strVal val="#ppt_x"/>
                                          </p:val>
                                        </p:tav>
                                        <p:tav tm="100000">
                                          <p:val>
                                            <p:strVal val="#ppt_x"/>
                                          </p:val>
                                        </p:tav>
                                      </p:tavLst>
                                    </p:anim>
                                    <p:anim calcmode="lin" valueType="num">
                                      <p:cBhvr additive="base">
                                        <p:cTn id="52" dur="500" fill="hold"/>
                                        <p:tgtEl>
                                          <p:spTgt spid="5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34"/>
                                        </p:tgtEl>
                                        <p:attrNameLst>
                                          <p:attrName>style.visibility</p:attrName>
                                        </p:attrNameLst>
                                      </p:cBhvr>
                                      <p:to>
                                        <p:strVal val="visible"/>
                                      </p:to>
                                    </p:set>
                                    <p:anim calcmode="lin" valueType="num">
                                      <p:cBhvr additive="base">
                                        <p:cTn id="55" dur="500" fill="hold"/>
                                        <p:tgtEl>
                                          <p:spTgt spid="34"/>
                                        </p:tgtEl>
                                        <p:attrNameLst>
                                          <p:attrName>ppt_x</p:attrName>
                                        </p:attrNameLst>
                                      </p:cBhvr>
                                      <p:tavLst>
                                        <p:tav tm="0">
                                          <p:val>
                                            <p:strVal val="#ppt_x"/>
                                          </p:val>
                                        </p:tav>
                                        <p:tav tm="100000">
                                          <p:val>
                                            <p:strVal val="#ppt_x"/>
                                          </p:val>
                                        </p:tav>
                                      </p:tavLst>
                                    </p:anim>
                                    <p:anim calcmode="lin" valueType="num">
                                      <p:cBhvr additive="base">
                                        <p:cTn id="56" dur="500" fill="hold"/>
                                        <p:tgtEl>
                                          <p:spTgt spid="3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33"/>
                                        </p:tgtEl>
                                        <p:attrNameLst>
                                          <p:attrName>style.visibility</p:attrName>
                                        </p:attrNameLst>
                                      </p:cBhvr>
                                      <p:to>
                                        <p:strVal val="visible"/>
                                      </p:to>
                                    </p:set>
                                    <p:anim calcmode="lin" valueType="num">
                                      <p:cBhvr additive="base">
                                        <p:cTn id="59" dur="500" fill="hold"/>
                                        <p:tgtEl>
                                          <p:spTgt spid="33"/>
                                        </p:tgtEl>
                                        <p:attrNameLst>
                                          <p:attrName>ppt_x</p:attrName>
                                        </p:attrNameLst>
                                      </p:cBhvr>
                                      <p:tavLst>
                                        <p:tav tm="0">
                                          <p:val>
                                            <p:strVal val="#ppt_x"/>
                                          </p:val>
                                        </p:tav>
                                        <p:tav tm="100000">
                                          <p:val>
                                            <p:strVal val="#ppt_x"/>
                                          </p:val>
                                        </p:tav>
                                      </p:tavLst>
                                    </p:anim>
                                    <p:anim calcmode="lin" valueType="num">
                                      <p:cBhvr additive="base">
                                        <p:cTn id="60" dur="500" fill="hold"/>
                                        <p:tgtEl>
                                          <p:spTgt spid="33"/>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58"/>
                                        </p:tgtEl>
                                        <p:attrNameLst>
                                          <p:attrName>style.visibility</p:attrName>
                                        </p:attrNameLst>
                                      </p:cBhvr>
                                      <p:to>
                                        <p:strVal val="visible"/>
                                      </p:to>
                                    </p:set>
                                    <p:anim calcmode="lin" valueType="num">
                                      <p:cBhvr additive="base">
                                        <p:cTn id="63" dur="500" fill="hold"/>
                                        <p:tgtEl>
                                          <p:spTgt spid="58"/>
                                        </p:tgtEl>
                                        <p:attrNameLst>
                                          <p:attrName>ppt_x</p:attrName>
                                        </p:attrNameLst>
                                      </p:cBhvr>
                                      <p:tavLst>
                                        <p:tav tm="0">
                                          <p:val>
                                            <p:strVal val="#ppt_x"/>
                                          </p:val>
                                        </p:tav>
                                        <p:tav tm="100000">
                                          <p:val>
                                            <p:strVal val="#ppt_x"/>
                                          </p:val>
                                        </p:tav>
                                      </p:tavLst>
                                    </p:anim>
                                    <p:anim calcmode="lin" valueType="num">
                                      <p:cBhvr additive="base">
                                        <p:cTn id="64" dur="500" fill="hold"/>
                                        <p:tgtEl>
                                          <p:spTgt spid="58"/>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29"/>
                                        </p:tgtEl>
                                        <p:attrNameLst>
                                          <p:attrName>style.visibility</p:attrName>
                                        </p:attrNameLst>
                                      </p:cBhvr>
                                      <p:to>
                                        <p:strVal val="visible"/>
                                      </p:to>
                                    </p:set>
                                    <p:anim calcmode="lin" valueType="num">
                                      <p:cBhvr additive="base">
                                        <p:cTn id="67" dur="500" fill="hold"/>
                                        <p:tgtEl>
                                          <p:spTgt spid="29"/>
                                        </p:tgtEl>
                                        <p:attrNameLst>
                                          <p:attrName>ppt_x</p:attrName>
                                        </p:attrNameLst>
                                      </p:cBhvr>
                                      <p:tavLst>
                                        <p:tav tm="0">
                                          <p:val>
                                            <p:strVal val="#ppt_x"/>
                                          </p:val>
                                        </p:tav>
                                        <p:tav tm="100000">
                                          <p:val>
                                            <p:strVal val="#ppt_x"/>
                                          </p:val>
                                        </p:tav>
                                      </p:tavLst>
                                    </p:anim>
                                    <p:anim calcmode="lin" valueType="num">
                                      <p:cBhvr additive="base">
                                        <p:cTn id="6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59"/>
                                        </p:tgtEl>
                                        <p:attrNameLst>
                                          <p:attrName>style.visibility</p:attrName>
                                        </p:attrNameLst>
                                      </p:cBhvr>
                                      <p:to>
                                        <p:strVal val="visible"/>
                                      </p:to>
                                    </p:set>
                                    <p:anim calcmode="lin" valueType="num">
                                      <p:cBhvr additive="base">
                                        <p:cTn id="73" dur="500" fill="hold"/>
                                        <p:tgtEl>
                                          <p:spTgt spid="59"/>
                                        </p:tgtEl>
                                        <p:attrNameLst>
                                          <p:attrName>ppt_x</p:attrName>
                                        </p:attrNameLst>
                                      </p:cBhvr>
                                      <p:tavLst>
                                        <p:tav tm="0">
                                          <p:val>
                                            <p:strVal val="#ppt_x"/>
                                          </p:val>
                                        </p:tav>
                                        <p:tav tm="100000">
                                          <p:val>
                                            <p:strVal val="#ppt_x"/>
                                          </p:val>
                                        </p:tav>
                                      </p:tavLst>
                                    </p:anim>
                                    <p:anim calcmode="lin" valueType="num">
                                      <p:cBhvr additive="base">
                                        <p:cTn id="74" dur="500" fill="hold"/>
                                        <p:tgtEl>
                                          <p:spTgt spid="59"/>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60"/>
                                        </p:tgtEl>
                                        <p:attrNameLst>
                                          <p:attrName>style.visibility</p:attrName>
                                        </p:attrNameLst>
                                      </p:cBhvr>
                                      <p:to>
                                        <p:strVal val="visible"/>
                                      </p:to>
                                    </p:set>
                                    <p:anim calcmode="lin" valueType="num">
                                      <p:cBhvr additive="base">
                                        <p:cTn id="77" dur="500" fill="hold"/>
                                        <p:tgtEl>
                                          <p:spTgt spid="60"/>
                                        </p:tgtEl>
                                        <p:attrNameLst>
                                          <p:attrName>ppt_x</p:attrName>
                                        </p:attrNameLst>
                                      </p:cBhvr>
                                      <p:tavLst>
                                        <p:tav tm="0">
                                          <p:val>
                                            <p:strVal val="#ppt_x"/>
                                          </p:val>
                                        </p:tav>
                                        <p:tav tm="100000">
                                          <p:val>
                                            <p:strVal val="#ppt_x"/>
                                          </p:val>
                                        </p:tav>
                                      </p:tavLst>
                                    </p:anim>
                                    <p:anim calcmode="lin" valueType="num">
                                      <p:cBhvr additive="base">
                                        <p:cTn id="78" dur="500" fill="hold"/>
                                        <p:tgtEl>
                                          <p:spTgt spid="60"/>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61"/>
                                        </p:tgtEl>
                                        <p:attrNameLst>
                                          <p:attrName>style.visibility</p:attrName>
                                        </p:attrNameLst>
                                      </p:cBhvr>
                                      <p:to>
                                        <p:strVal val="visible"/>
                                      </p:to>
                                    </p:set>
                                    <p:anim calcmode="lin" valueType="num">
                                      <p:cBhvr additive="base">
                                        <p:cTn id="81" dur="500" fill="hold"/>
                                        <p:tgtEl>
                                          <p:spTgt spid="61"/>
                                        </p:tgtEl>
                                        <p:attrNameLst>
                                          <p:attrName>ppt_x</p:attrName>
                                        </p:attrNameLst>
                                      </p:cBhvr>
                                      <p:tavLst>
                                        <p:tav tm="0">
                                          <p:val>
                                            <p:strVal val="#ppt_x"/>
                                          </p:val>
                                        </p:tav>
                                        <p:tav tm="100000">
                                          <p:val>
                                            <p:strVal val="#ppt_x"/>
                                          </p:val>
                                        </p:tav>
                                      </p:tavLst>
                                    </p:anim>
                                    <p:anim calcmode="lin" valueType="num">
                                      <p:cBhvr additive="base">
                                        <p:cTn id="82" dur="500" fill="hold"/>
                                        <p:tgtEl>
                                          <p:spTgt spid="61"/>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62"/>
                                        </p:tgtEl>
                                        <p:attrNameLst>
                                          <p:attrName>style.visibility</p:attrName>
                                        </p:attrNameLst>
                                      </p:cBhvr>
                                      <p:to>
                                        <p:strVal val="visible"/>
                                      </p:to>
                                    </p:set>
                                    <p:anim calcmode="lin" valueType="num">
                                      <p:cBhvr additive="base">
                                        <p:cTn id="85" dur="500" fill="hold"/>
                                        <p:tgtEl>
                                          <p:spTgt spid="62"/>
                                        </p:tgtEl>
                                        <p:attrNameLst>
                                          <p:attrName>ppt_x</p:attrName>
                                        </p:attrNameLst>
                                      </p:cBhvr>
                                      <p:tavLst>
                                        <p:tav tm="0">
                                          <p:val>
                                            <p:strVal val="#ppt_x"/>
                                          </p:val>
                                        </p:tav>
                                        <p:tav tm="100000">
                                          <p:val>
                                            <p:strVal val="#ppt_x"/>
                                          </p:val>
                                        </p:tav>
                                      </p:tavLst>
                                    </p:anim>
                                    <p:anim calcmode="lin" valueType="num">
                                      <p:cBhvr additive="base">
                                        <p:cTn id="86" dur="500" fill="hold"/>
                                        <p:tgtEl>
                                          <p:spTgt spid="62"/>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65"/>
                                        </p:tgtEl>
                                        <p:attrNameLst>
                                          <p:attrName>style.visibility</p:attrName>
                                        </p:attrNameLst>
                                      </p:cBhvr>
                                      <p:to>
                                        <p:strVal val="visible"/>
                                      </p:to>
                                    </p:set>
                                    <p:anim calcmode="lin" valueType="num">
                                      <p:cBhvr additive="base">
                                        <p:cTn id="89" dur="500" fill="hold"/>
                                        <p:tgtEl>
                                          <p:spTgt spid="65"/>
                                        </p:tgtEl>
                                        <p:attrNameLst>
                                          <p:attrName>ppt_x</p:attrName>
                                        </p:attrNameLst>
                                      </p:cBhvr>
                                      <p:tavLst>
                                        <p:tav tm="0">
                                          <p:val>
                                            <p:strVal val="#ppt_x"/>
                                          </p:val>
                                        </p:tav>
                                        <p:tav tm="100000">
                                          <p:val>
                                            <p:strVal val="#ppt_x"/>
                                          </p:val>
                                        </p:tav>
                                      </p:tavLst>
                                    </p:anim>
                                    <p:anim calcmode="lin" valueType="num">
                                      <p:cBhvr additive="base">
                                        <p:cTn id="90" dur="500" fill="hold"/>
                                        <p:tgtEl>
                                          <p:spTgt spid="65"/>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64"/>
                                        </p:tgtEl>
                                        <p:attrNameLst>
                                          <p:attrName>style.visibility</p:attrName>
                                        </p:attrNameLst>
                                      </p:cBhvr>
                                      <p:to>
                                        <p:strVal val="visible"/>
                                      </p:to>
                                    </p:set>
                                    <p:anim calcmode="lin" valueType="num">
                                      <p:cBhvr additive="base">
                                        <p:cTn id="93" dur="500" fill="hold"/>
                                        <p:tgtEl>
                                          <p:spTgt spid="64"/>
                                        </p:tgtEl>
                                        <p:attrNameLst>
                                          <p:attrName>ppt_x</p:attrName>
                                        </p:attrNameLst>
                                      </p:cBhvr>
                                      <p:tavLst>
                                        <p:tav tm="0">
                                          <p:val>
                                            <p:strVal val="#ppt_x"/>
                                          </p:val>
                                        </p:tav>
                                        <p:tav tm="100000">
                                          <p:val>
                                            <p:strVal val="#ppt_x"/>
                                          </p:val>
                                        </p:tav>
                                      </p:tavLst>
                                    </p:anim>
                                    <p:anim calcmode="lin" valueType="num">
                                      <p:cBhvr additive="base">
                                        <p:cTn id="94" dur="500" fill="hold"/>
                                        <p:tgtEl>
                                          <p:spTgt spid="64"/>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63"/>
                                        </p:tgtEl>
                                        <p:attrNameLst>
                                          <p:attrName>style.visibility</p:attrName>
                                        </p:attrNameLst>
                                      </p:cBhvr>
                                      <p:to>
                                        <p:strVal val="visible"/>
                                      </p:to>
                                    </p:set>
                                    <p:anim calcmode="lin" valueType="num">
                                      <p:cBhvr additive="base">
                                        <p:cTn id="97" dur="500" fill="hold"/>
                                        <p:tgtEl>
                                          <p:spTgt spid="63"/>
                                        </p:tgtEl>
                                        <p:attrNameLst>
                                          <p:attrName>ppt_x</p:attrName>
                                        </p:attrNameLst>
                                      </p:cBhvr>
                                      <p:tavLst>
                                        <p:tav tm="0">
                                          <p:val>
                                            <p:strVal val="#ppt_x"/>
                                          </p:val>
                                        </p:tav>
                                        <p:tav tm="100000">
                                          <p:val>
                                            <p:strVal val="#ppt_x"/>
                                          </p:val>
                                        </p:tav>
                                      </p:tavLst>
                                    </p:anim>
                                    <p:anim calcmode="lin" valueType="num">
                                      <p:cBhvr additive="base">
                                        <p:cTn id="98" dur="500" fill="hold"/>
                                        <p:tgtEl>
                                          <p:spTgt spid="63"/>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66"/>
                                        </p:tgtEl>
                                        <p:attrNameLst>
                                          <p:attrName>style.visibility</p:attrName>
                                        </p:attrNameLst>
                                      </p:cBhvr>
                                      <p:to>
                                        <p:strVal val="visible"/>
                                      </p:to>
                                    </p:set>
                                    <p:anim calcmode="lin" valueType="num">
                                      <p:cBhvr additive="base">
                                        <p:cTn id="101" dur="500" fill="hold"/>
                                        <p:tgtEl>
                                          <p:spTgt spid="66"/>
                                        </p:tgtEl>
                                        <p:attrNameLst>
                                          <p:attrName>ppt_x</p:attrName>
                                        </p:attrNameLst>
                                      </p:cBhvr>
                                      <p:tavLst>
                                        <p:tav tm="0">
                                          <p:val>
                                            <p:strVal val="#ppt_x"/>
                                          </p:val>
                                        </p:tav>
                                        <p:tav tm="100000">
                                          <p:val>
                                            <p:strVal val="#ppt_x"/>
                                          </p:val>
                                        </p:tav>
                                      </p:tavLst>
                                    </p:anim>
                                    <p:anim calcmode="lin" valueType="num">
                                      <p:cBhvr additive="base">
                                        <p:cTn id="102" dur="500" fill="hold"/>
                                        <p:tgtEl>
                                          <p:spTgt spid="66"/>
                                        </p:tgtEl>
                                        <p:attrNameLst>
                                          <p:attrName>ppt_y</p:attrName>
                                        </p:attrNameLst>
                                      </p:cBhvr>
                                      <p:tavLst>
                                        <p:tav tm="0">
                                          <p:val>
                                            <p:strVal val="1+#ppt_h/2"/>
                                          </p:val>
                                        </p:tav>
                                        <p:tav tm="100000">
                                          <p:val>
                                            <p:strVal val="#ppt_y"/>
                                          </p:val>
                                        </p:tav>
                                      </p:tavLst>
                                    </p:anim>
                                  </p:childTnLst>
                                </p:cTn>
                              </p:par>
                              <p:par>
                                <p:cTn id="103" presetID="2" presetClass="entr" presetSubtype="4" fill="hold" grpId="0" nodeType="withEffect">
                                  <p:stCondLst>
                                    <p:cond delay="0"/>
                                  </p:stCondLst>
                                  <p:childTnLst>
                                    <p:set>
                                      <p:cBhvr>
                                        <p:cTn id="104" dur="1" fill="hold">
                                          <p:stCondLst>
                                            <p:cond delay="0"/>
                                          </p:stCondLst>
                                        </p:cTn>
                                        <p:tgtEl>
                                          <p:spTgt spid="67"/>
                                        </p:tgtEl>
                                        <p:attrNameLst>
                                          <p:attrName>style.visibility</p:attrName>
                                        </p:attrNameLst>
                                      </p:cBhvr>
                                      <p:to>
                                        <p:strVal val="visible"/>
                                      </p:to>
                                    </p:set>
                                    <p:anim calcmode="lin" valueType="num">
                                      <p:cBhvr additive="base">
                                        <p:cTn id="105" dur="500" fill="hold"/>
                                        <p:tgtEl>
                                          <p:spTgt spid="67"/>
                                        </p:tgtEl>
                                        <p:attrNameLst>
                                          <p:attrName>ppt_x</p:attrName>
                                        </p:attrNameLst>
                                      </p:cBhvr>
                                      <p:tavLst>
                                        <p:tav tm="0">
                                          <p:val>
                                            <p:strVal val="#ppt_x"/>
                                          </p:val>
                                        </p:tav>
                                        <p:tav tm="100000">
                                          <p:val>
                                            <p:strVal val="#ppt_x"/>
                                          </p:val>
                                        </p:tav>
                                      </p:tavLst>
                                    </p:anim>
                                    <p:anim calcmode="lin" valueType="num">
                                      <p:cBhvr additive="base">
                                        <p:cTn id="106"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23" grpId="0" bldLvl="0" animBg="1"/>
      <p:bldP spid="24" grpId="0" bldLvl="0" animBg="1"/>
      <p:bldP spid="25" grpId="0"/>
      <p:bldP spid="26" grpId="0" bldLvl="0" animBg="1"/>
      <p:bldP spid="27" grpId="0"/>
      <p:bldP spid="29" grpId="0"/>
      <p:bldP spid="32" grpId="0" bldLvl="0" animBg="1"/>
      <p:bldP spid="33" grpId="0"/>
      <p:bldP spid="34" grpId="0" bldLvl="0" animBg="1"/>
      <p:bldP spid="49" grpId="0" bldLvl="0" animBg="1"/>
      <p:bldP spid="50" grpId="0" bldLvl="0" animBg="1"/>
      <p:bldP spid="51" grpId="0" bldLvl="0" animBg="1"/>
      <p:bldP spid="60" grpId="0" bldLvl="0" animBg="1"/>
      <p:bldP spid="61" grpId="0" bldLvl="0" animBg="1"/>
      <p:bldP spid="62" grpId="0" bldLvl="0" animBg="1"/>
      <p:bldP spid="63" grpId="0" bldLvl="0" animBg="1"/>
      <p:bldP spid="64" grpId="0" bldLvl="0" animBg="1"/>
      <p:bldP spid="65" grpId="0" bldLvl="0" animBg="1"/>
      <p:bldP spid="66" grpId="0" bldLvl="0" animBg="1"/>
      <p:bldP spid="67"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altLang="zh-CN" dirty="0" smtClean="0">
                <a:latin typeface="微软雅黑" panose="020B0503020204020204" charset="-122"/>
                <a:ea typeface="微软雅黑" panose="020B0503020204020204" charset="-122"/>
                <a:cs typeface="微软雅黑" panose="020B0503020204020204" charset="-122"/>
              </a:rPr>
              <a:t>BD</a:t>
            </a:r>
            <a:r>
              <a:rPr lang="zh-CN" altLang="en-US" dirty="0" smtClean="0">
                <a:latin typeface="微软雅黑" panose="020B0503020204020204" charset="-122"/>
                <a:ea typeface="微软雅黑" panose="020B0503020204020204" charset="-122"/>
                <a:cs typeface="微软雅黑" panose="020B0503020204020204" charset="-122"/>
              </a:rPr>
              <a:t>端数据产品</a:t>
            </a:r>
            <a:endParaRPr lang="en-US" dirty="0"/>
          </a:p>
        </p:txBody>
      </p:sp>
      <p:sp>
        <p:nvSpPr>
          <p:cNvPr id="3" name="Content Placeholder 2"/>
          <p:cNvSpPr>
            <a:spLocks noGrp="1"/>
          </p:cNvSpPr>
          <p:nvPr>
            <p:ph idx="1"/>
          </p:nvPr>
        </p:nvSpPr>
        <p:spPr>
          <a:xfrm>
            <a:off x="554718" y="1818212"/>
            <a:ext cx="5915025" cy="381107"/>
          </a:xfrm>
        </p:spPr>
        <p:txBody>
          <a:bodyPr>
            <a:normAutofit fontScale="60000"/>
          </a:bodyPr>
          <a:lstStyle/>
          <a:p>
            <a:r>
              <a:rPr lang="zh-CN" altLang="en-US" b="1" dirty="0" smtClean="0">
                <a:latin typeface="微软雅黑" panose="020B0503020204020204" charset="-122"/>
                <a:ea typeface="微软雅黑" panose="020B0503020204020204" charset="-122"/>
                <a:cs typeface="微软雅黑" panose="020B0503020204020204" charset="-122"/>
              </a:rPr>
              <a:t>智慧销售</a:t>
            </a:r>
            <a:endParaRPr lang="en-US" b="1" dirty="0">
              <a:latin typeface="微软雅黑" panose="020B0503020204020204" charset="-122"/>
              <a:ea typeface="微软雅黑" panose="020B0503020204020204" charset="-122"/>
              <a:cs typeface="微软雅黑" panose="020B0503020204020204" charset="-122"/>
            </a:endParaRPr>
          </a:p>
        </p:txBody>
      </p:sp>
      <p:sp>
        <p:nvSpPr>
          <p:cNvPr id="7" name="副标题 2"/>
          <p:cNvSpPr txBox="1"/>
          <p:nvPr/>
        </p:nvSpPr>
        <p:spPr>
          <a:xfrm>
            <a:off x="393383" y="2279333"/>
            <a:ext cx="8132445" cy="302799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赋能销售、帮助提高销售／销运效率</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挑战</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r>
              <a:rPr kumimoji="1" lang="zh-CN" altLang="en-US"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链条长、反馈慢</a:t>
            </a: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r>
              <a:rPr kumimoji="1" lang="zh-CN" altLang="en-US"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激励</a:t>
            </a: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742950" lvl="1" indent="-285750">
              <a:lnSpc>
                <a:spcPct val="150000"/>
              </a:lnSpc>
              <a:buFont typeface="Wingdings" panose="05000000000000000000" pitchFamily="2" charset="2"/>
              <a:buChar char="v"/>
            </a:pP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endPar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lvl="1"/>
            <a:endParaRPr kumimoji="1" lang="zh-CN" altLang="en-US" sz="18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endParaRPr lang="zh-CN" altLang="en-US" sz="21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altLang="zh-CN" dirty="0" smtClean="0">
                <a:latin typeface="微软雅黑" panose="020B0503020204020204" charset="-122"/>
                <a:ea typeface="微软雅黑" panose="020B0503020204020204" charset="-122"/>
                <a:cs typeface="微软雅黑" panose="020B0503020204020204" charset="-122"/>
              </a:rPr>
              <a:t>BD</a:t>
            </a:r>
            <a:r>
              <a:rPr lang="zh-CN" altLang="en-US" dirty="0" smtClean="0">
                <a:latin typeface="微软雅黑" panose="020B0503020204020204" charset="-122"/>
                <a:ea typeface="微软雅黑" panose="020B0503020204020204" charset="-122"/>
                <a:cs typeface="微软雅黑" panose="020B0503020204020204" charset="-122"/>
              </a:rPr>
              <a:t>端数据应用</a:t>
            </a:r>
            <a:endParaRPr lang="en-US" dirty="0"/>
          </a:p>
        </p:txBody>
      </p:sp>
      <p:sp>
        <p:nvSpPr>
          <p:cNvPr id="3" name="Content Placeholder 2"/>
          <p:cNvSpPr>
            <a:spLocks noGrp="1"/>
          </p:cNvSpPr>
          <p:nvPr>
            <p:ph idx="1"/>
          </p:nvPr>
        </p:nvSpPr>
        <p:spPr>
          <a:xfrm>
            <a:off x="554718" y="1818212"/>
            <a:ext cx="5915025" cy="381107"/>
          </a:xfrm>
        </p:spPr>
        <p:txBody>
          <a:bodyPr>
            <a:normAutofit fontScale="60000"/>
          </a:bodyPr>
          <a:lstStyle/>
          <a:p>
            <a:r>
              <a:rPr lang="zh-CN" altLang="en-US" b="1" dirty="0" smtClean="0">
                <a:latin typeface="微软雅黑" panose="020B0503020204020204" charset="-122"/>
                <a:ea typeface="微软雅黑" panose="020B0503020204020204" charset="-122"/>
                <a:cs typeface="微软雅黑" panose="020B0503020204020204" charset="-122"/>
              </a:rPr>
              <a:t>团单审核优化</a:t>
            </a:r>
            <a:endParaRPr lang="en-US" b="1" dirty="0">
              <a:latin typeface="微软雅黑" panose="020B0503020204020204" charset="-122"/>
              <a:ea typeface="微软雅黑" panose="020B0503020204020204" charset="-122"/>
              <a:cs typeface="微软雅黑" panose="020B0503020204020204" charset="-122"/>
            </a:endParaRPr>
          </a:p>
        </p:txBody>
      </p:sp>
      <p:sp>
        <p:nvSpPr>
          <p:cNvPr id="7" name="副标题 2"/>
          <p:cNvSpPr txBox="1"/>
          <p:nvPr/>
        </p:nvSpPr>
        <p:spPr>
          <a:xfrm>
            <a:off x="393383" y="2279333"/>
            <a:ext cx="8132445" cy="302799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提高团单先发比、减少人工审核量、提高人员效率</a:t>
            </a:r>
            <a:endParaRPr kumimoji="1" lang="en-US" altLang="zh-CN" sz="12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数据挖掘发现新的风控规则</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r>
              <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RF+GBDT</a:t>
            </a: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构建团单／商户销量预测模型</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先发比提高</a:t>
            </a:r>
            <a:r>
              <a:rPr kumimoji="1" lang="en-US" altLang="zh-CN" sz="1500" dirty="0" smtClean="0">
                <a:solidFill>
                  <a:srgbClr val="FF0000"/>
                </a:solidFill>
                <a:latin typeface="微软雅黑" panose="020B0503020204020204" charset="-122"/>
                <a:ea typeface="微软雅黑" panose="020B0503020204020204" charset="-122"/>
                <a:cs typeface="微软雅黑" panose="020B0503020204020204" charset="-122"/>
              </a:rPr>
              <a:t>3</a:t>
            </a: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倍，提高运营人员</a:t>
            </a:r>
            <a:r>
              <a:rPr kumimoji="1" lang="en-US" altLang="zh-CN" sz="1500" dirty="0" smtClean="0">
                <a:solidFill>
                  <a:srgbClr val="FF0000"/>
                </a:solidFill>
                <a:latin typeface="微软雅黑" panose="020B0503020204020204" charset="-122"/>
                <a:ea typeface="微软雅黑" panose="020B0503020204020204" charset="-122"/>
                <a:cs typeface="微软雅黑" panose="020B0503020204020204" charset="-122"/>
              </a:rPr>
              <a:t>2</a:t>
            </a: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倍成本</a:t>
            </a:r>
            <a:endPar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lvl="1"/>
            <a:endParaRPr kumimoji="1" lang="zh-CN" altLang="en-US" sz="18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endParaRPr lang="zh-CN" altLang="en-US" sz="2100" dirty="0">
              <a:latin typeface="微软雅黑" panose="020B0503020204020204" charset="-122"/>
              <a:ea typeface="微软雅黑" panose="020B0503020204020204" charset="-122"/>
              <a:cs typeface="微软雅黑" panose="020B0503020204020204" charset="-122"/>
            </a:endParaRPr>
          </a:p>
        </p:txBody>
      </p:sp>
      <p:sp>
        <p:nvSpPr>
          <p:cNvPr id="4" name="Rounded Rectangle 3"/>
          <p:cNvSpPr/>
          <p:nvPr/>
        </p:nvSpPr>
        <p:spPr>
          <a:xfrm>
            <a:off x="393383" y="4347665"/>
            <a:ext cx="941696" cy="6039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t>新团单</a:t>
            </a:r>
            <a:endParaRPr lang="en-US" sz="1350" dirty="0"/>
          </a:p>
        </p:txBody>
      </p:sp>
      <p:sp>
        <p:nvSpPr>
          <p:cNvPr id="6" name="Diamond 5"/>
          <p:cNvSpPr/>
          <p:nvPr/>
        </p:nvSpPr>
        <p:spPr>
          <a:xfrm>
            <a:off x="2149523" y="4286249"/>
            <a:ext cx="1003110" cy="72674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smtClean="0"/>
              <a:t>风控模型</a:t>
            </a:r>
            <a:endParaRPr lang="en-US" sz="1350" dirty="0"/>
          </a:p>
        </p:txBody>
      </p:sp>
      <p:sp>
        <p:nvSpPr>
          <p:cNvPr id="8" name="Diamond 7"/>
          <p:cNvSpPr/>
          <p:nvPr/>
        </p:nvSpPr>
        <p:spPr>
          <a:xfrm>
            <a:off x="3958049" y="4286249"/>
            <a:ext cx="1129153" cy="72674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smtClean="0"/>
              <a:t>销量预测模型</a:t>
            </a:r>
            <a:endParaRPr lang="en-US" sz="1050" dirty="0"/>
          </a:p>
        </p:txBody>
      </p:sp>
      <p:cxnSp>
        <p:nvCxnSpPr>
          <p:cNvPr id="10" name="Straight Arrow Connector 9"/>
          <p:cNvCxnSpPr/>
          <p:nvPr/>
        </p:nvCxnSpPr>
        <p:spPr>
          <a:xfrm>
            <a:off x="3152633" y="4634268"/>
            <a:ext cx="8054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326642" y="4357269"/>
            <a:ext cx="525780" cy="297180"/>
          </a:xfrm>
          <a:prstGeom prst="rect">
            <a:avLst/>
          </a:prstGeom>
          <a:noFill/>
        </p:spPr>
        <p:txBody>
          <a:bodyPr wrap="none" rtlCol="0">
            <a:spAutoFit/>
          </a:bodyPr>
          <a:lstStyle/>
          <a:p>
            <a:r>
              <a:rPr lang="zh-CN" altLang="en-US" sz="1350" smtClean="0"/>
              <a:t>通过</a:t>
            </a:r>
            <a:endParaRPr lang="en-US" sz="1350" dirty="0"/>
          </a:p>
        </p:txBody>
      </p:sp>
      <p:cxnSp>
        <p:nvCxnSpPr>
          <p:cNvPr id="12" name="Straight Arrow Connector 11"/>
          <p:cNvCxnSpPr/>
          <p:nvPr/>
        </p:nvCxnSpPr>
        <p:spPr>
          <a:xfrm>
            <a:off x="5018605" y="4642904"/>
            <a:ext cx="8054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5192613" y="4365905"/>
            <a:ext cx="525780" cy="297180"/>
          </a:xfrm>
          <a:prstGeom prst="rect">
            <a:avLst/>
          </a:prstGeom>
          <a:noFill/>
        </p:spPr>
        <p:txBody>
          <a:bodyPr wrap="none" rtlCol="0">
            <a:spAutoFit/>
          </a:bodyPr>
          <a:lstStyle/>
          <a:p>
            <a:r>
              <a:rPr lang="zh-CN" altLang="en-US" sz="1350" smtClean="0"/>
              <a:t>通过</a:t>
            </a:r>
            <a:endParaRPr lang="en-US" sz="1350" dirty="0"/>
          </a:p>
        </p:txBody>
      </p:sp>
      <p:cxnSp>
        <p:nvCxnSpPr>
          <p:cNvPr id="14" name="Straight Arrow Connector 13"/>
          <p:cNvCxnSpPr/>
          <p:nvPr/>
        </p:nvCxnSpPr>
        <p:spPr>
          <a:xfrm>
            <a:off x="1346761" y="4642904"/>
            <a:ext cx="8054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520769" y="4365905"/>
            <a:ext cx="525780" cy="297180"/>
          </a:xfrm>
          <a:prstGeom prst="rect">
            <a:avLst/>
          </a:prstGeom>
          <a:noFill/>
        </p:spPr>
        <p:txBody>
          <a:bodyPr wrap="none" rtlCol="0">
            <a:spAutoFit/>
          </a:bodyPr>
          <a:lstStyle/>
          <a:p>
            <a:r>
              <a:rPr lang="zh-CN" altLang="en-US" sz="1350" smtClean="0"/>
              <a:t>通过</a:t>
            </a:r>
            <a:endParaRPr lang="en-US" sz="1350" dirty="0"/>
          </a:p>
        </p:txBody>
      </p:sp>
      <p:sp>
        <p:nvSpPr>
          <p:cNvPr id="16" name="Rounded Rectangle 15"/>
          <p:cNvSpPr/>
          <p:nvPr/>
        </p:nvSpPr>
        <p:spPr>
          <a:xfrm>
            <a:off x="5835710" y="4357269"/>
            <a:ext cx="941696" cy="6039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t>先发</a:t>
            </a:r>
            <a:endParaRPr lang="en-US" sz="1350" dirty="0"/>
          </a:p>
        </p:txBody>
      </p:sp>
      <p:sp>
        <p:nvSpPr>
          <p:cNvPr id="17" name="Diamond 16"/>
          <p:cNvSpPr/>
          <p:nvPr/>
        </p:nvSpPr>
        <p:spPr>
          <a:xfrm>
            <a:off x="7534285" y="4270896"/>
            <a:ext cx="1129153" cy="72674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50" dirty="0" smtClean="0"/>
              <a:t>回审</a:t>
            </a:r>
            <a:endParaRPr lang="en-US" sz="1050" dirty="0"/>
          </a:p>
        </p:txBody>
      </p:sp>
      <p:cxnSp>
        <p:nvCxnSpPr>
          <p:cNvPr id="19" name="Straight Arrow Connector 18"/>
          <p:cNvCxnSpPr/>
          <p:nvPr/>
        </p:nvCxnSpPr>
        <p:spPr>
          <a:xfrm>
            <a:off x="6710570" y="4649668"/>
            <a:ext cx="8054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9" name="文本框 8"/>
          <p:cNvSpPr txBox="1"/>
          <p:nvPr/>
        </p:nvSpPr>
        <p:spPr>
          <a:xfrm>
            <a:off x="7515596" y="1060316"/>
            <a:ext cx="4502410" cy="605790"/>
          </a:xfrm>
          <a:prstGeom prst="rect">
            <a:avLst/>
          </a:prstGeom>
          <a:noFill/>
        </p:spPr>
        <p:txBody>
          <a:bodyPr wrap="square" lIns="68575" tIns="34288" rIns="68575" bIns="34288" rtlCol="0">
            <a:spAutoFit/>
          </a:bodyPr>
          <a:lstStyle/>
          <a:p>
            <a:pPr lvl="0"/>
            <a:r>
              <a:rPr lang="zh-CN" altLang="en-US" sz="3300" dirty="0">
                <a:latin typeface="微软雅黑" panose="020B0503020204020204" charset="-122"/>
                <a:ea typeface="微软雅黑" panose="020B0503020204020204" charset="-122"/>
                <a:cs typeface="微软雅黑" panose="020B0503020204020204" charset="-122"/>
              </a:rPr>
              <a:t>蜂窝推荐</a:t>
            </a:r>
            <a:endParaRPr lang="en-US" altLang="zh-CN" sz="3300" dirty="0">
              <a:latin typeface="微软雅黑" panose="020B0503020204020204" charset="-122"/>
              <a:ea typeface="微软雅黑" panose="020B0503020204020204" charset="-122"/>
              <a:cs typeface="微软雅黑" panose="020B0503020204020204" charset="-122"/>
            </a:endParaRPr>
          </a:p>
        </p:txBody>
      </p:sp>
      <p:sp>
        <p:nvSpPr>
          <p:cNvPr id="10" name="内容占位符 2"/>
          <p:cNvSpPr txBox="1"/>
          <p:nvPr/>
        </p:nvSpPr>
        <p:spPr>
          <a:xfrm>
            <a:off x="-171969" y="1475248"/>
            <a:ext cx="9210143" cy="4303886"/>
          </a:xfrm>
          <a:prstGeom prst="rect">
            <a:avLst/>
          </a:prstGeom>
        </p:spPr>
        <p:txBody>
          <a:bodyPr vert="horz" lIns="68575" tIns="34288" rIns="68575" bIns="34288"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10000"/>
              </a:lnSpc>
            </a:pPr>
            <a:endParaRPr lang="en-US" altLang="zh-CN" sz="1425" dirty="0">
              <a:latin typeface="微软雅黑" panose="020B0503020204020204" charset="-122"/>
              <a:ea typeface="微软雅黑" panose="020B0503020204020204" charset="-122"/>
              <a:cs typeface="微软雅黑" panose="020B0503020204020204" charset="-122"/>
            </a:endParaRPr>
          </a:p>
        </p:txBody>
      </p:sp>
      <p:sp>
        <p:nvSpPr>
          <p:cNvPr id="26" name="内容占位符 2"/>
          <p:cNvSpPr txBox="1"/>
          <p:nvPr/>
        </p:nvSpPr>
        <p:spPr>
          <a:xfrm>
            <a:off x="63065" y="1955644"/>
            <a:ext cx="6172200" cy="561510"/>
          </a:xfrm>
          <a:prstGeom prst="rect">
            <a:avLst/>
          </a:prstGeom>
        </p:spPr>
        <p:txBody>
          <a:bodyPr vert="horz" lIns="68575" tIns="34288" rIns="68575" bIns="34288" rtlCol="0">
            <a:normAutofit/>
          </a:bodyPr>
          <a:lstStyle>
            <a:lvl1pPr marL="0" indent="0" algn="ctr" defTabSz="913765"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3765"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3765" rtl="0" eaLnBrk="1" latinLnBrk="0" hangingPunct="1">
              <a:lnSpc>
                <a:spcPct val="90000"/>
              </a:lnSpc>
              <a:spcBef>
                <a:spcPts val="500"/>
              </a:spcBef>
              <a:buFont typeface="Arial" panose="020B0604020202020204" pitchFamily="34" charset="0"/>
              <a:buNone/>
              <a:defRPr sz="1900" kern="1200">
                <a:solidFill>
                  <a:schemeClr val="tx1"/>
                </a:solidFill>
                <a:latin typeface="+mn-lt"/>
                <a:ea typeface="+mn-ea"/>
                <a:cs typeface="+mn-cs"/>
              </a:defRPr>
            </a:lvl3pPr>
            <a:lvl4pPr marL="1371600" indent="0" algn="ctr" defTabSz="913765"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3765"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3765"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3765"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3765"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3765"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buFont typeface="Arial" panose="020B0604020202020204" pitchFamily="34" charset="0"/>
              <a:buBlip>
                <a:blip r:embed="rId2"/>
              </a:buBlip>
            </a:pPr>
            <a:r>
              <a:rPr lang="en-US" altLang="zh-CN" sz="1800" dirty="0" smtClean="0"/>
              <a:t> </a:t>
            </a:r>
            <a:r>
              <a:rPr lang="zh-CN" altLang="en-US" sz="1800" dirty="0" smtClean="0">
                <a:latin typeface="微软雅黑" panose="020B0503020204020204" charset="-122"/>
                <a:ea typeface="微软雅黑" panose="020B0503020204020204" charset="-122"/>
              </a:rPr>
              <a:t>发现供（货）</a:t>
            </a:r>
            <a:r>
              <a:rPr lang="en-US" altLang="zh-CN" sz="1800" dirty="0" smtClean="0">
                <a:latin typeface="微软雅黑" panose="020B0503020204020204" charset="-122"/>
                <a:ea typeface="微软雅黑" panose="020B0503020204020204" charset="-122"/>
              </a:rPr>
              <a:t>VS</a:t>
            </a:r>
            <a:r>
              <a:rPr lang="zh-CN" altLang="en-US" sz="1800" dirty="0" smtClean="0">
                <a:latin typeface="微软雅黑" panose="020B0503020204020204" charset="-122"/>
                <a:ea typeface="微软雅黑" panose="020B0503020204020204" charset="-122"/>
              </a:rPr>
              <a:t> 需（流量）的矛盾？</a:t>
            </a:r>
            <a:endParaRPr lang="zh-CN" altLang="en-US" sz="1800" dirty="0">
              <a:latin typeface="微软雅黑" panose="020B0503020204020204" charset="-122"/>
              <a:ea typeface="微软雅黑" panose="020B0503020204020204" charset="-122"/>
            </a:endParaRPr>
          </a:p>
        </p:txBody>
      </p:sp>
      <p:sp>
        <p:nvSpPr>
          <p:cNvPr id="27" name="内容占位符 2"/>
          <p:cNvSpPr txBox="1"/>
          <p:nvPr/>
        </p:nvSpPr>
        <p:spPr>
          <a:xfrm>
            <a:off x="70823" y="3197781"/>
            <a:ext cx="6172200" cy="561510"/>
          </a:xfrm>
          <a:prstGeom prst="rect">
            <a:avLst/>
          </a:prstGeom>
        </p:spPr>
        <p:txBody>
          <a:bodyPr vert="horz" lIns="68580" tIns="34290" rIns="68580" bIns="34290" rtlCol="0">
            <a:normAutofit/>
          </a:bodyPr>
          <a:lstStyle/>
          <a:p>
            <a:pPr marL="342900" indent="-342900">
              <a:spcBef>
                <a:spcPct val="20000"/>
              </a:spcBef>
              <a:buBlip>
                <a:blip r:embed="rId2"/>
              </a:buBlip>
              <a:defRPr/>
            </a:pPr>
            <a:r>
              <a:rPr lang="en-US" altLang="zh-CN" sz="2400" dirty="0">
                <a:latin typeface="微软雅黑" panose="020B0503020204020204" charset="-122"/>
                <a:ea typeface="微软雅黑" panose="020B0503020204020204" charset="-122"/>
              </a:rPr>
              <a:t> </a:t>
            </a:r>
            <a:r>
              <a:rPr lang="zh-CN" altLang="en-US" sz="2400" dirty="0" smtClean="0">
                <a:latin typeface="微软雅黑" panose="020B0503020204020204" charset="-122"/>
                <a:ea typeface="微软雅黑" panose="020B0503020204020204" charset="-122"/>
              </a:rPr>
              <a:t>发现优质商户？</a:t>
            </a:r>
            <a:endParaRPr lang="zh-CN" altLang="en-US" sz="2100" dirty="0">
              <a:latin typeface="微软雅黑" panose="020B0503020204020204" charset="-122"/>
              <a:ea typeface="微软雅黑" panose="020B0503020204020204" charset="-122"/>
            </a:endParaRPr>
          </a:p>
        </p:txBody>
      </p:sp>
      <p:sp>
        <p:nvSpPr>
          <p:cNvPr id="28" name="内容占位符 2"/>
          <p:cNvSpPr txBox="1"/>
          <p:nvPr/>
        </p:nvSpPr>
        <p:spPr>
          <a:xfrm>
            <a:off x="70823" y="4547931"/>
            <a:ext cx="6172200" cy="561510"/>
          </a:xfrm>
          <a:prstGeom prst="rect">
            <a:avLst/>
          </a:prstGeom>
        </p:spPr>
        <p:txBody>
          <a:bodyPr vert="horz" lIns="68580" tIns="34290" rIns="68580" bIns="34290" rtlCol="0">
            <a:normAutofit/>
          </a:bodyPr>
          <a:lstStyle/>
          <a:p>
            <a:pPr marL="342900" indent="-342900">
              <a:spcBef>
                <a:spcPct val="20000"/>
              </a:spcBef>
              <a:buBlip>
                <a:blip r:embed="rId2"/>
              </a:buBlip>
              <a:defRPr/>
            </a:pPr>
            <a:r>
              <a:rPr lang="en-US" altLang="zh-CN" sz="2400" dirty="0">
                <a:latin typeface="微软雅黑" panose="020B0503020204020204" charset="-122"/>
                <a:ea typeface="微软雅黑" panose="020B0503020204020204" charset="-122"/>
              </a:rPr>
              <a:t> </a:t>
            </a:r>
            <a:r>
              <a:rPr lang="zh-CN" altLang="en-US" sz="2100" dirty="0" smtClean="0">
                <a:latin typeface="微软雅黑" panose="020B0503020204020204" charset="-122"/>
                <a:ea typeface="微软雅黑" panose="020B0503020204020204" charset="-122"/>
              </a:rPr>
              <a:t>提高谈单成功率？</a:t>
            </a:r>
            <a:endParaRPr lang="zh-CN" altLang="en-US" sz="2100" dirty="0">
              <a:latin typeface="微软雅黑" panose="020B0503020204020204" charset="-122"/>
              <a:ea typeface="微软雅黑" panose="020B0503020204020204" charset="-122"/>
            </a:endParaRPr>
          </a:p>
        </p:txBody>
      </p:sp>
      <p:sp>
        <p:nvSpPr>
          <p:cNvPr id="29" name="矩形 5"/>
          <p:cNvSpPr/>
          <p:nvPr/>
        </p:nvSpPr>
        <p:spPr>
          <a:xfrm>
            <a:off x="1629239" y="2517153"/>
            <a:ext cx="2538282" cy="540060"/>
          </a:xfrm>
          <a:prstGeom prst="rect">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100" dirty="0" smtClean="0">
                <a:solidFill>
                  <a:schemeClr val="tx1"/>
                </a:solidFill>
                <a:latin typeface="微软雅黑" panose="020B0503020204020204" charset="-122"/>
                <a:ea typeface="微软雅黑" panose="020B0503020204020204" charset="-122"/>
              </a:rPr>
              <a:t>蜂窝模型</a:t>
            </a:r>
            <a:endParaRPr lang="zh-CN" altLang="en-US" sz="2100" dirty="0">
              <a:solidFill>
                <a:schemeClr val="tx1"/>
              </a:solidFill>
              <a:latin typeface="微软雅黑" panose="020B0503020204020204" charset="-122"/>
              <a:ea typeface="微软雅黑" panose="020B0503020204020204" charset="-122"/>
            </a:endParaRPr>
          </a:p>
        </p:txBody>
      </p:sp>
      <p:sp>
        <p:nvSpPr>
          <p:cNvPr id="30" name="直角上箭头 8"/>
          <p:cNvSpPr/>
          <p:nvPr/>
        </p:nvSpPr>
        <p:spPr>
          <a:xfrm rot="5400000">
            <a:off x="1089179" y="2355135"/>
            <a:ext cx="486054" cy="486054"/>
          </a:xfrm>
          <a:prstGeom prst="ben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 name="矩形 9"/>
          <p:cNvSpPr/>
          <p:nvPr/>
        </p:nvSpPr>
        <p:spPr>
          <a:xfrm>
            <a:off x="1629239" y="3813297"/>
            <a:ext cx="2538282" cy="486054"/>
          </a:xfrm>
          <a:prstGeom prst="rect">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100" dirty="0" smtClean="0">
                <a:solidFill>
                  <a:schemeClr val="tx1"/>
                </a:solidFill>
                <a:latin typeface="微软雅黑" panose="020B0503020204020204" charset="-122"/>
                <a:ea typeface="微软雅黑" panose="020B0503020204020204" charset="-122"/>
              </a:rPr>
              <a:t>蜂窝商户价值</a:t>
            </a:r>
            <a:endParaRPr lang="zh-CN" altLang="en-US" sz="2100" dirty="0">
              <a:solidFill>
                <a:schemeClr val="tx1"/>
              </a:solidFill>
              <a:latin typeface="微软雅黑" panose="020B0503020204020204" charset="-122"/>
              <a:ea typeface="微软雅黑" panose="020B0503020204020204" charset="-122"/>
            </a:endParaRPr>
          </a:p>
        </p:txBody>
      </p:sp>
      <p:sp>
        <p:nvSpPr>
          <p:cNvPr id="32" name="直角上箭头 10"/>
          <p:cNvSpPr/>
          <p:nvPr/>
        </p:nvSpPr>
        <p:spPr>
          <a:xfrm rot="5400000">
            <a:off x="1089179" y="3651279"/>
            <a:ext cx="486054" cy="486054"/>
          </a:xfrm>
          <a:prstGeom prst="ben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 name="矩形 11"/>
          <p:cNvSpPr/>
          <p:nvPr/>
        </p:nvSpPr>
        <p:spPr>
          <a:xfrm>
            <a:off x="1629239" y="5163447"/>
            <a:ext cx="2538282" cy="486054"/>
          </a:xfrm>
          <a:prstGeom prst="rect">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微软雅黑" panose="020B0503020204020204" charset="-122"/>
                <a:ea typeface="微软雅黑" panose="020B0503020204020204" charset="-122"/>
              </a:rPr>
              <a:t>竞对模型</a:t>
            </a:r>
            <a:endParaRPr lang="zh-CN" altLang="en-US" sz="2400" dirty="0">
              <a:solidFill>
                <a:schemeClr val="tx1"/>
              </a:solidFill>
              <a:latin typeface="微软雅黑" panose="020B0503020204020204" charset="-122"/>
              <a:ea typeface="微软雅黑" panose="020B0503020204020204" charset="-122"/>
            </a:endParaRPr>
          </a:p>
        </p:txBody>
      </p:sp>
      <p:sp>
        <p:nvSpPr>
          <p:cNvPr id="34" name="直角上箭头 12"/>
          <p:cNvSpPr/>
          <p:nvPr/>
        </p:nvSpPr>
        <p:spPr>
          <a:xfrm rot="5400000">
            <a:off x="1089179" y="5001429"/>
            <a:ext cx="486054" cy="486054"/>
          </a:xfrm>
          <a:prstGeom prst="ben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TextBox 11"/>
          <p:cNvSpPr txBox="1">
            <a:spLocks noChangeArrowheads="1"/>
          </p:cNvSpPr>
          <p:nvPr/>
        </p:nvSpPr>
        <p:spPr bwMode="auto">
          <a:xfrm>
            <a:off x="6379236" y="2657558"/>
            <a:ext cx="2574070" cy="311785"/>
          </a:xfrm>
          <a:prstGeom prst="rect">
            <a:avLst/>
          </a:prstGeom>
          <a:noFill/>
          <a:ln w="12700">
            <a:noFill/>
            <a:miter lim="800000"/>
          </a:ln>
        </p:spPr>
        <p:txBody>
          <a:bodyPr wrap="square">
            <a:spAutoFit/>
          </a:bodyPr>
          <a:lstStyle/>
          <a:p>
            <a:r>
              <a:rPr lang="zh-CN" altLang="en-US" sz="1350" b="1" i="0" dirty="0" smtClean="0">
                <a:latin typeface="微软雅黑" panose="020B0503020204020204" charset="-122"/>
                <a:ea typeface="微软雅黑" panose="020B0503020204020204" charset="-122"/>
              </a:rPr>
              <a:t>精细化、数据驱动</a:t>
            </a:r>
            <a:endParaRPr lang="zh-CN" altLang="en-US" sz="1350" b="1" i="0" dirty="0">
              <a:latin typeface="微软雅黑" panose="020B0503020204020204" charset="-122"/>
              <a:ea typeface="微软雅黑" panose="020B0503020204020204" charset="-122"/>
            </a:endParaRPr>
          </a:p>
        </p:txBody>
      </p:sp>
      <p:sp>
        <p:nvSpPr>
          <p:cNvPr id="3" name="Right Arrow 2"/>
          <p:cNvSpPr/>
          <p:nvPr/>
        </p:nvSpPr>
        <p:spPr>
          <a:xfrm>
            <a:off x="5853726" y="2695150"/>
            <a:ext cx="466344" cy="1500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3" name="TextBox 11"/>
          <p:cNvSpPr txBox="1">
            <a:spLocks noChangeArrowheads="1"/>
          </p:cNvSpPr>
          <p:nvPr/>
        </p:nvSpPr>
        <p:spPr bwMode="auto">
          <a:xfrm>
            <a:off x="7069273" y="3911454"/>
            <a:ext cx="1884032" cy="311785"/>
          </a:xfrm>
          <a:prstGeom prst="rect">
            <a:avLst/>
          </a:prstGeom>
          <a:noFill/>
          <a:ln w="12700">
            <a:noFill/>
            <a:miter lim="800000"/>
          </a:ln>
        </p:spPr>
        <p:txBody>
          <a:bodyPr>
            <a:spAutoFit/>
          </a:bodyPr>
          <a:lstStyle/>
          <a:p>
            <a:r>
              <a:rPr lang="zh-CN" altLang="en-US" sz="1350" b="1" dirty="0" smtClean="0">
                <a:latin typeface="微软雅黑" panose="020B0503020204020204" charset="-122"/>
                <a:ea typeface="微软雅黑" panose="020B0503020204020204" charset="-122"/>
              </a:rPr>
              <a:t>数据指导、高效</a:t>
            </a:r>
            <a:endParaRPr lang="zh-CN" altLang="en-US" sz="1350" b="1" dirty="0">
              <a:latin typeface="微软雅黑" panose="020B0503020204020204" charset="-122"/>
              <a:ea typeface="微软雅黑" panose="020B0503020204020204" charset="-122"/>
            </a:endParaRPr>
          </a:p>
        </p:txBody>
      </p:sp>
      <p:sp>
        <p:nvSpPr>
          <p:cNvPr id="44" name="Right Arrow 43"/>
          <p:cNvSpPr/>
          <p:nvPr/>
        </p:nvSpPr>
        <p:spPr>
          <a:xfrm>
            <a:off x="6497102" y="3948203"/>
            <a:ext cx="466344" cy="1500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5" name="Right Arrow 44"/>
          <p:cNvSpPr/>
          <p:nvPr/>
        </p:nvSpPr>
        <p:spPr>
          <a:xfrm>
            <a:off x="6086898" y="5231140"/>
            <a:ext cx="466344" cy="1500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6" name="TextBox 11"/>
          <p:cNvSpPr txBox="1">
            <a:spLocks noChangeArrowheads="1"/>
          </p:cNvSpPr>
          <p:nvPr/>
        </p:nvSpPr>
        <p:spPr bwMode="auto">
          <a:xfrm>
            <a:off x="6629401" y="5159551"/>
            <a:ext cx="2323905" cy="517525"/>
          </a:xfrm>
          <a:prstGeom prst="rect">
            <a:avLst/>
          </a:prstGeom>
          <a:noFill/>
          <a:ln w="12700">
            <a:noFill/>
            <a:miter lim="800000"/>
          </a:ln>
        </p:spPr>
        <p:txBody>
          <a:bodyPr wrap="square">
            <a:spAutoFit/>
          </a:bodyPr>
          <a:lstStyle/>
          <a:p>
            <a:r>
              <a:rPr lang="zh-CN" altLang="en-US" sz="1350" b="1" dirty="0" smtClean="0">
                <a:latin typeface="微软雅黑" panose="020B0503020204020204" charset="-122"/>
                <a:ea typeface="微软雅黑" panose="020B0503020204020204" charset="-122"/>
              </a:rPr>
              <a:t>数据丰富、可对比、个性化成功案例</a:t>
            </a:r>
            <a:endParaRPr lang="zh-CN" altLang="en-US" sz="1350" b="1" dirty="0">
              <a:latin typeface="微软雅黑" panose="020B0503020204020204" charset="-122"/>
              <a:ea typeface="微软雅黑" panose="020B0503020204020204" charset="-122"/>
            </a:endParaRPr>
          </a:p>
        </p:txBody>
      </p:sp>
      <p:sp>
        <p:nvSpPr>
          <p:cNvPr id="41" name="TextBox 11"/>
          <p:cNvSpPr txBox="1">
            <a:spLocks noChangeArrowheads="1"/>
          </p:cNvSpPr>
          <p:nvPr/>
        </p:nvSpPr>
        <p:spPr bwMode="auto">
          <a:xfrm>
            <a:off x="4383124" y="2657558"/>
            <a:ext cx="1884032" cy="311785"/>
          </a:xfrm>
          <a:prstGeom prst="rect">
            <a:avLst/>
          </a:prstGeom>
          <a:noFill/>
          <a:ln w="12700">
            <a:noFill/>
            <a:miter lim="800000"/>
          </a:ln>
        </p:spPr>
        <p:txBody>
          <a:bodyPr>
            <a:spAutoFit/>
          </a:bodyPr>
          <a:lstStyle/>
          <a:p>
            <a:r>
              <a:rPr lang="zh-CN" altLang="en-US" sz="1350" b="1" i="0" dirty="0" smtClean="0">
                <a:latin typeface="微软雅黑" panose="020B0503020204020204" charset="-122"/>
                <a:ea typeface="微软雅黑" panose="020B0503020204020204" charset="-122"/>
              </a:rPr>
              <a:t>粗放式，拍脑袋</a:t>
            </a:r>
            <a:endParaRPr lang="zh-CN" altLang="en-US" sz="1350" b="1" i="0" dirty="0">
              <a:latin typeface="微软雅黑" panose="020B0503020204020204" charset="-122"/>
              <a:ea typeface="微软雅黑" panose="020B0503020204020204" charset="-122"/>
            </a:endParaRPr>
          </a:p>
        </p:txBody>
      </p:sp>
      <p:sp>
        <p:nvSpPr>
          <p:cNvPr id="47" name="TextBox 11"/>
          <p:cNvSpPr txBox="1">
            <a:spLocks noChangeArrowheads="1"/>
          </p:cNvSpPr>
          <p:nvPr/>
        </p:nvSpPr>
        <p:spPr bwMode="auto">
          <a:xfrm>
            <a:off x="4278464" y="5157192"/>
            <a:ext cx="1884032" cy="311785"/>
          </a:xfrm>
          <a:prstGeom prst="rect">
            <a:avLst/>
          </a:prstGeom>
          <a:noFill/>
          <a:ln w="12700">
            <a:noFill/>
            <a:miter lim="800000"/>
          </a:ln>
        </p:spPr>
        <p:txBody>
          <a:bodyPr>
            <a:spAutoFit/>
          </a:bodyPr>
          <a:lstStyle/>
          <a:p>
            <a:r>
              <a:rPr lang="zh-CN" altLang="en-US" sz="1350" b="1" dirty="0" smtClean="0">
                <a:latin typeface="微软雅黑" panose="020B0503020204020204" charset="-122"/>
                <a:ea typeface="微软雅黑" panose="020B0503020204020204" charset="-122"/>
              </a:rPr>
              <a:t>千篇一律的成功案例</a:t>
            </a:r>
            <a:endParaRPr lang="zh-CN" altLang="en-US" sz="1350" b="1" dirty="0">
              <a:latin typeface="微软雅黑" panose="020B0503020204020204" charset="-122"/>
              <a:ea typeface="微软雅黑" panose="020B0503020204020204" charset="-122"/>
            </a:endParaRPr>
          </a:p>
        </p:txBody>
      </p:sp>
      <p:sp>
        <p:nvSpPr>
          <p:cNvPr id="48" name="TextBox 11"/>
          <p:cNvSpPr txBox="1">
            <a:spLocks noChangeArrowheads="1"/>
          </p:cNvSpPr>
          <p:nvPr/>
        </p:nvSpPr>
        <p:spPr bwMode="auto">
          <a:xfrm>
            <a:off x="4390295" y="3882963"/>
            <a:ext cx="1884032" cy="311785"/>
          </a:xfrm>
          <a:prstGeom prst="rect">
            <a:avLst/>
          </a:prstGeom>
          <a:noFill/>
          <a:ln w="12700">
            <a:noFill/>
            <a:miter lim="800000"/>
          </a:ln>
        </p:spPr>
        <p:txBody>
          <a:bodyPr>
            <a:spAutoFit/>
          </a:bodyPr>
          <a:lstStyle/>
          <a:p>
            <a:r>
              <a:rPr lang="zh-CN" altLang="en-US" sz="1350" b="1" dirty="0" smtClean="0">
                <a:latin typeface="微软雅黑" panose="020B0503020204020204" charset="-122"/>
                <a:ea typeface="微软雅黑" panose="020B0503020204020204" charset="-122"/>
              </a:rPr>
              <a:t>销售决定、效率低下</a:t>
            </a:r>
            <a:endParaRPr lang="zh-CN" altLang="en-US" sz="1350" b="1" dirty="0">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smtClean="0">
                <a:latin typeface="微软雅黑" panose="020B0503020204020204" charset="-122"/>
                <a:ea typeface="微软雅黑" panose="020B0503020204020204" charset="-122"/>
                <a:cs typeface="微软雅黑" panose="020B0503020204020204" charset="-122"/>
              </a:rPr>
              <a:t>蜂窝推荐</a:t>
            </a:r>
            <a:endParaRPr lang="en-US" dirty="0"/>
          </a:p>
        </p:txBody>
      </p:sp>
      <p:sp>
        <p:nvSpPr>
          <p:cNvPr id="3" name="Content Placeholder 2"/>
          <p:cNvSpPr>
            <a:spLocks noGrp="1"/>
          </p:cNvSpPr>
          <p:nvPr>
            <p:ph idx="1"/>
          </p:nvPr>
        </p:nvSpPr>
        <p:spPr>
          <a:xfrm>
            <a:off x="554718" y="1818212"/>
            <a:ext cx="5915025" cy="381107"/>
          </a:xfrm>
        </p:spPr>
        <p:txBody>
          <a:bodyPr>
            <a:normAutofit fontScale="60000"/>
          </a:bodyPr>
          <a:lstStyle/>
          <a:p>
            <a:r>
              <a:rPr lang="zh-CN" altLang="en-US" b="1" dirty="0" smtClean="0">
                <a:latin typeface="微软雅黑" panose="020B0503020204020204" charset="-122"/>
                <a:ea typeface="微软雅黑" panose="020B0503020204020204" charset="-122"/>
                <a:cs typeface="微软雅黑" panose="020B0503020204020204" charset="-122"/>
              </a:rPr>
              <a:t>思路与实现框架</a:t>
            </a:r>
            <a:endParaRPr lang="en-US" b="1" dirty="0">
              <a:latin typeface="微软雅黑" panose="020B0503020204020204" charset="-122"/>
              <a:ea typeface="微软雅黑" panose="020B0503020204020204" charset="-122"/>
              <a:cs typeface="微软雅黑" panose="020B0503020204020204" charset="-122"/>
            </a:endParaRPr>
          </a:p>
        </p:txBody>
      </p:sp>
      <p:sp>
        <p:nvSpPr>
          <p:cNvPr id="5" name="Rectangle 4"/>
          <p:cNvSpPr/>
          <p:nvPr/>
        </p:nvSpPr>
        <p:spPr>
          <a:xfrm>
            <a:off x="767687" y="2392623"/>
            <a:ext cx="726743" cy="644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t>用户行为</a:t>
            </a:r>
            <a:endParaRPr lang="en-US" sz="1350" dirty="0"/>
          </a:p>
        </p:txBody>
      </p:sp>
      <p:sp>
        <p:nvSpPr>
          <p:cNvPr id="8" name="Rectangle 7"/>
          <p:cNvSpPr/>
          <p:nvPr/>
        </p:nvSpPr>
        <p:spPr>
          <a:xfrm>
            <a:off x="767686" y="3428147"/>
            <a:ext cx="726743" cy="644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t>商户特征</a:t>
            </a:r>
            <a:endParaRPr lang="en-US" sz="1350" dirty="0"/>
          </a:p>
        </p:txBody>
      </p:sp>
      <p:sp>
        <p:nvSpPr>
          <p:cNvPr id="9" name="Rectangle 8"/>
          <p:cNvSpPr/>
          <p:nvPr/>
        </p:nvSpPr>
        <p:spPr>
          <a:xfrm>
            <a:off x="767685" y="4463670"/>
            <a:ext cx="726743" cy="644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t>商品特征</a:t>
            </a:r>
            <a:endParaRPr lang="en-US" sz="1350" dirty="0"/>
          </a:p>
        </p:txBody>
      </p:sp>
      <p:sp>
        <p:nvSpPr>
          <p:cNvPr id="6" name="Right Arrow 5"/>
          <p:cNvSpPr/>
          <p:nvPr/>
        </p:nvSpPr>
        <p:spPr>
          <a:xfrm>
            <a:off x="2159759" y="3651629"/>
            <a:ext cx="675564" cy="3173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Rounded Rectangle 9"/>
          <p:cNvSpPr/>
          <p:nvPr/>
        </p:nvSpPr>
        <p:spPr>
          <a:xfrm>
            <a:off x="3091218" y="3230784"/>
            <a:ext cx="3674660" cy="162867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350" dirty="0"/>
          </a:p>
        </p:txBody>
      </p:sp>
      <p:sp>
        <p:nvSpPr>
          <p:cNvPr id="12" name="Rectangle 11"/>
          <p:cNvSpPr/>
          <p:nvPr/>
        </p:nvSpPr>
        <p:spPr>
          <a:xfrm>
            <a:off x="3449473" y="3802018"/>
            <a:ext cx="583442" cy="4862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t>区域聚类</a:t>
            </a:r>
            <a:endParaRPr lang="en-US" sz="1350" dirty="0"/>
          </a:p>
        </p:txBody>
      </p:sp>
      <p:sp>
        <p:nvSpPr>
          <p:cNvPr id="13" name="Rectangle 12"/>
          <p:cNvSpPr/>
          <p:nvPr/>
        </p:nvSpPr>
        <p:spPr>
          <a:xfrm>
            <a:off x="4534470" y="3802019"/>
            <a:ext cx="583442" cy="4862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smtClean="0"/>
              <a:t>专家打分</a:t>
            </a:r>
            <a:endParaRPr lang="en-US" sz="1350" dirty="0"/>
          </a:p>
        </p:txBody>
      </p:sp>
      <p:sp>
        <p:nvSpPr>
          <p:cNvPr id="14" name="Rectangle 13"/>
          <p:cNvSpPr/>
          <p:nvPr/>
        </p:nvSpPr>
        <p:spPr>
          <a:xfrm>
            <a:off x="5537581" y="3794930"/>
            <a:ext cx="583442" cy="4862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t>机器学习</a:t>
            </a:r>
            <a:endParaRPr lang="en-US" sz="1350" dirty="0"/>
          </a:p>
        </p:txBody>
      </p:sp>
      <p:sp>
        <p:nvSpPr>
          <p:cNvPr id="15" name="Right Arrow 14"/>
          <p:cNvSpPr/>
          <p:nvPr/>
        </p:nvSpPr>
        <p:spPr>
          <a:xfrm>
            <a:off x="6950125" y="3879376"/>
            <a:ext cx="829100" cy="3173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smtClean="0"/>
              <a:t>产品化</a:t>
            </a:r>
            <a:endParaRPr lang="en-US" sz="1350" dirty="0"/>
          </a:p>
        </p:txBody>
      </p:sp>
      <p:sp>
        <p:nvSpPr>
          <p:cNvPr id="16" name="TextBox 15"/>
          <p:cNvSpPr txBox="1"/>
          <p:nvPr/>
        </p:nvSpPr>
        <p:spPr>
          <a:xfrm>
            <a:off x="5706727" y="4467081"/>
            <a:ext cx="868680" cy="297180"/>
          </a:xfrm>
          <a:prstGeom prst="rect">
            <a:avLst/>
          </a:prstGeom>
          <a:noFill/>
        </p:spPr>
        <p:txBody>
          <a:bodyPr wrap="none" rtlCol="0">
            <a:spAutoFit/>
          </a:bodyPr>
          <a:lstStyle/>
          <a:p>
            <a:r>
              <a:rPr lang="zh-CN" altLang="en-US" sz="1350" smtClean="0"/>
              <a:t>蜂窝模型</a:t>
            </a:r>
            <a:endParaRPr lang="en-US" sz="1350" dirty="0"/>
          </a:p>
        </p:txBody>
      </p:sp>
      <p:pic>
        <p:nvPicPr>
          <p:cNvPr id="17" name="Picture 16"/>
          <p:cNvPicPr>
            <a:picLocks noChangeAspect="1"/>
          </p:cNvPicPr>
          <p:nvPr/>
        </p:nvPicPr>
        <p:blipFill>
          <a:blip r:embed="rId2"/>
          <a:stretch>
            <a:fillRect/>
          </a:stretch>
        </p:blipFill>
        <p:spPr>
          <a:xfrm>
            <a:off x="7779224" y="3610680"/>
            <a:ext cx="1375568" cy="832518"/>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smtClean="0">
                <a:latin typeface="微软雅黑" panose="020B0503020204020204" charset="-122"/>
                <a:ea typeface="微软雅黑" panose="020B0503020204020204" charset="-122"/>
                <a:cs typeface="微软雅黑" panose="020B0503020204020204" charset="-122"/>
              </a:rPr>
              <a:t>O2O</a:t>
            </a:r>
            <a:r>
              <a:rPr lang="zh-CN" altLang="en-US" dirty="0" smtClean="0">
                <a:latin typeface="微软雅黑" panose="020B0503020204020204" charset="-122"/>
                <a:ea typeface="微软雅黑" panose="020B0503020204020204" charset="-122"/>
                <a:cs typeface="微软雅黑" panose="020B0503020204020204" charset="-122"/>
              </a:rPr>
              <a:t>数据应用探索</a:t>
            </a:r>
            <a:endParaRPr lang="zh-CN" altLang="en-US" dirty="0">
              <a:latin typeface="微软雅黑" panose="020B0503020204020204" charset="-122"/>
              <a:ea typeface="微软雅黑" panose="020B0503020204020204" charset="-122"/>
              <a:cs typeface="微软雅黑" panose="020B0503020204020204" charset="-122"/>
            </a:endParaRPr>
          </a:p>
        </p:txBody>
      </p:sp>
      <p:sp>
        <p:nvSpPr>
          <p:cNvPr id="3" name="副标题 2"/>
          <p:cNvSpPr>
            <a:spLocks noGrp="1"/>
          </p:cNvSpPr>
          <p:nvPr>
            <p:ph type="subTitle" idx="1"/>
          </p:nvPr>
        </p:nvSpPr>
        <p:spPr/>
        <p:txBody>
          <a:bodyPr/>
          <a:lstStyle/>
          <a:p>
            <a:r>
              <a:rPr lang="zh-CN" altLang="en-US" i="1" dirty="0" smtClean="0"/>
              <a:t>以精准营销和</a:t>
            </a:r>
            <a:r>
              <a:rPr lang="en-US" altLang="zh-CN" i="1" dirty="0" smtClean="0"/>
              <a:t>B</a:t>
            </a:r>
            <a:r>
              <a:rPr lang="zh-CN" altLang="en-US" i="1" dirty="0" smtClean="0"/>
              <a:t>端数据应用为例</a:t>
            </a:r>
            <a:endParaRPr lang="zh-CN" altLang="en-US" i="1"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smtClean="0">
                <a:latin typeface="微软雅黑" panose="020B0503020204020204" charset="-122"/>
                <a:ea typeface="微软雅黑" panose="020B0503020204020204" charset="-122"/>
                <a:cs typeface="微软雅黑" panose="020B0503020204020204" charset="-122"/>
              </a:rPr>
              <a:t>总结</a:t>
            </a:r>
            <a:endParaRPr lang="en-US" dirty="0"/>
          </a:p>
        </p:txBody>
      </p:sp>
      <p:sp>
        <p:nvSpPr>
          <p:cNvPr id="7" name="副标题 2"/>
          <p:cNvSpPr txBox="1"/>
          <p:nvPr/>
        </p:nvSpPr>
        <p:spPr>
          <a:xfrm>
            <a:off x="393383" y="2279333"/>
            <a:ext cx="8132445" cy="302799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理解业务</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r>
              <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rPr>
              <a:t>尽量快速有产出和效果</a:t>
            </a: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endParaRPr kumimoji="1" lang="en-US" altLang="zh-CN"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marL="285750" indent="-285750">
              <a:lnSpc>
                <a:spcPct val="150000"/>
              </a:lnSpc>
              <a:buFont typeface="Wingdings" panose="05000000000000000000" pitchFamily="2" charset="2"/>
              <a:buChar char="v"/>
            </a:pPr>
            <a:endParaRPr kumimoji="1" lang="zh-CN" altLang="en-US" sz="15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pPr lvl="1"/>
            <a:endParaRPr kumimoji="1" lang="zh-CN" altLang="en-US" sz="1800" dirty="0" smtClean="0">
              <a:solidFill>
                <a:schemeClr val="tx1">
                  <a:lumMod val="95000"/>
                  <a:lumOff val="5000"/>
                </a:schemeClr>
              </a:solidFill>
              <a:latin typeface="微软雅黑" panose="020B0503020204020204" charset="-122"/>
              <a:ea typeface="微软雅黑" panose="020B0503020204020204" charset="-122"/>
              <a:cs typeface="微软雅黑" panose="020B0503020204020204" charset="-122"/>
            </a:endParaRPr>
          </a:p>
          <a:p>
            <a:endParaRPr lang="zh-CN" altLang="en-US" sz="2100" dirty="0">
              <a:latin typeface="微软雅黑" panose="020B0503020204020204" charset="-122"/>
              <a:ea typeface="微软雅黑" panose="020B0503020204020204" charset="-122"/>
              <a:cs typeface="微软雅黑" panose="020B0503020204020204" charset="-122"/>
            </a:endParaRPr>
          </a:p>
        </p:txBody>
      </p:sp>
      <p:sp>
        <p:nvSpPr>
          <p:cNvPr id="4" name="TextBox 3"/>
          <p:cNvSpPr txBox="1"/>
          <p:nvPr/>
        </p:nvSpPr>
        <p:spPr>
          <a:xfrm>
            <a:off x="2425259" y="3550957"/>
            <a:ext cx="4297680" cy="502920"/>
          </a:xfrm>
          <a:prstGeom prst="rect">
            <a:avLst/>
          </a:prstGeom>
          <a:noFill/>
        </p:spPr>
        <p:txBody>
          <a:bodyPr wrap="none" rtlCol="0">
            <a:spAutoFit/>
          </a:bodyPr>
          <a:lstStyle/>
          <a:p>
            <a:r>
              <a:rPr lang="zh-CN" altLang="en-US" sz="2700" b="1" i="1" dirty="0" smtClean="0"/>
              <a:t>以客户为中心，长期有耐心</a:t>
            </a:r>
            <a:endParaRPr lang="en-US" sz="2700" b="1" i="1"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883379" y="4700320"/>
            <a:ext cx="3417609" cy="868680"/>
          </a:xfrm>
          <a:prstGeom prst="rect">
            <a:avLst/>
          </a:prstGeom>
          <a:noFill/>
        </p:spPr>
        <p:txBody>
          <a:bodyPr wrap="square" rtlCol="0">
            <a:spAutoFit/>
          </a:bodyPr>
          <a:lstStyle/>
          <a:p>
            <a:r>
              <a:rPr lang="zh-CN" altLang="en-US" sz="2700" b="1" dirty="0">
                <a:solidFill>
                  <a:schemeClr val="bg1">
                    <a:lumMod val="50000"/>
                  </a:schemeClr>
                </a:solidFill>
              </a:rPr>
              <a:t>演讲完毕，谢谢大家！</a:t>
            </a:r>
            <a:endParaRPr lang="en-US" altLang="zh-CN" sz="2700" b="1" dirty="0">
              <a:solidFill>
                <a:schemeClr val="bg1">
                  <a:lumMod val="50000"/>
                </a:schemeClr>
              </a:solidFill>
            </a:endParaRPr>
          </a:p>
          <a:p>
            <a:pPr algn="ctr">
              <a:lnSpc>
                <a:spcPct val="200000"/>
              </a:lnSpc>
            </a:pPr>
            <a:r>
              <a:rPr lang="en-US" altLang="zh-CN" sz="1200" b="1" dirty="0">
                <a:solidFill>
                  <a:schemeClr val="bg1">
                    <a:lumMod val="50000"/>
                  </a:schemeClr>
                </a:solidFill>
              </a:rPr>
              <a:t>http://www.zhongshengdai.com/</a:t>
            </a:r>
            <a:endParaRPr lang="zh-CN" altLang="en-US" sz="1200" b="1" dirty="0">
              <a:solidFill>
                <a:schemeClr val="bg1">
                  <a:lumMod val="50000"/>
                </a:schemeClr>
              </a:solidFill>
            </a:endParaRPr>
          </a:p>
        </p:txBody>
      </p:sp>
      <p:pic>
        <p:nvPicPr>
          <p:cNvPr id="6" name="图片 5" descr="E:\MyDocuments\个人设计\FT\3月年度大会\成都\讲师PPT\3.18成都\zhongshengdai erweima.pngzhongshengdai erweima"/>
          <p:cNvPicPr>
            <a:picLocks noChangeAspect="1"/>
          </p:cNvPicPr>
          <p:nvPr/>
        </p:nvPicPr>
        <p:blipFill>
          <a:blip r:embed="rId2"/>
          <a:srcRect/>
          <a:stretch>
            <a:fillRect/>
          </a:stretch>
        </p:blipFill>
        <p:spPr>
          <a:xfrm>
            <a:off x="3484880" y="2461260"/>
            <a:ext cx="2122805" cy="2122805"/>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r"/>
            <a:r>
              <a:rPr lang="en-US" altLang="zh-CN" dirty="0">
                <a:latin typeface="微软雅黑" panose="020B0503020204020204" charset="-122"/>
                <a:ea typeface="微软雅黑" panose="020B0503020204020204" charset="-122"/>
                <a:cs typeface="微软雅黑" panose="020B0503020204020204" charset="-122"/>
              </a:rPr>
              <a:t>	</a:t>
            </a:r>
            <a:r>
              <a:rPr lang="zh-CN" altLang="en-US" dirty="0" smtClean="0">
                <a:latin typeface="微软雅黑" panose="020B0503020204020204" charset="-122"/>
                <a:ea typeface="微软雅黑" panose="020B0503020204020204" charset="-122"/>
                <a:cs typeface="微软雅黑" panose="020B0503020204020204" charset="-122"/>
              </a:rPr>
              <a:t>美团点评简介</a:t>
            </a:r>
            <a:endParaRPr lang="zh-CN" altLang="en-US" dirty="0">
              <a:latin typeface="微软雅黑" panose="020B0503020204020204" charset="-122"/>
              <a:ea typeface="微软雅黑" panose="020B0503020204020204" charset="-122"/>
              <a:cs typeface="微软雅黑" panose="020B0503020204020204" charset="-122"/>
            </a:endParaRPr>
          </a:p>
        </p:txBody>
      </p:sp>
      <p:sp>
        <p:nvSpPr>
          <p:cNvPr id="6" name="Rectangle 5"/>
          <p:cNvSpPr/>
          <p:nvPr/>
        </p:nvSpPr>
        <p:spPr>
          <a:xfrm>
            <a:off x="1607366" y="2125267"/>
            <a:ext cx="3268980" cy="311785"/>
          </a:xfrm>
          <a:prstGeom prst="rect">
            <a:avLst/>
          </a:prstGeom>
        </p:spPr>
        <p:txBody>
          <a:bodyPr wrap="none">
            <a:spAutoFit/>
          </a:bodyPr>
          <a:lstStyle/>
          <a:p>
            <a:pPr algn="ctr"/>
            <a:r>
              <a:rPr lang="zh-CN" altLang="en-US" sz="1350">
                <a:latin typeface="微软雅黑" panose="020B0503020204020204" charset="-122"/>
                <a:ea typeface="微软雅黑" panose="020B0503020204020204" charset="-122"/>
                <a:cs typeface="微软雅黑" panose="020B0503020204020204" charset="-122"/>
              </a:rPr>
              <a:t>中国第一的“互联网＋服务业”电商集团</a:t>
            </a:r>
            <a:endParaRPr lang="en-US" altLang="zh-CN" sz="1350" dirty="0">
              <a:latin typeface="微软雅黑" panose="020B0503020204020204" charset="-122"/>
              <a:ea typeface="微软雅黑" panose="020B0503020204020204" charset="-122"/>
              <a:cs typeface="微软雅黑" panose="020B0503020204020204" charset="-122"/>
            </a:endParaRPr>
          </a:p>
        </p:txBody>
      </p:sp>
      <p:pic>
        <p:nvPicPr>
          <p:cNvPr id="7" name="Picture 6"/>
          <p:cNvPicPr>
            <a:picLocks noChangeAspect="1"/>
          </p:cNvPicPr>
          <p:nvPr/>
        </p:nvPicPr>
        <p:blipFill>
          <a:blip r:embed="rId2"/>
          <a:stretch>
            <a:fillRect/>
          </a:stretch>
        </p:blipFill>
        <p:spPr>
          <a:xfrm>
            <a:off x="1143000" y="3240180"/>
            <a:ext cx="6644282" cy="1653554"/>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a:latin typeface="微软雅黑" panose="020B0503020204020204" charset="-122"/>
                <a:ea typeface="微软雅黑" panose="020B0503020204020204" charset="-122"/>
                <a:cs typeface="微软雅黑" panose="020B0503020204020204" charset="-122"/>
              </a:rPr>
              <a:t>数据在</a:t>
            </a:r>
            <a:r>
              <a:rPr lang="en-US" altLang="zh-CN" dirty="0">
                <a:latin typeface="微软雅黑" panose="020B0503020204020204" charset="-122"/>
                <a:ea typeface="微软雅黑" panose="020B0503020204020204" charset="-122"/>
                <a:cs typeface="微软雅黑" panose="020B0503020204020204" charset="-122"/>
              </a:rPr>
              <a:t>O2O</a:t>
            </a:r>
            <a:r>
              <a:rPr lang="zh-CN" altLang="en-US" dirty="0">
                <a:latin typeface="微软雅黑" panose="020B0503020204020204" charset="-122"/>
                <a:ea typeface="微软雅黑" panose="020B0503020204020204" charset="-122"/>
                <a:cs typeface="微软雅黑" panose="020B0503020204020204" charset="-122"/>
              </a:rPr>
              <a:t>服务电商的</a:t>
            </a:r>
            <a:r>
              <a:rPr lang="zh-CN" altLang="en-US" dirty="0" smtClean="0">
                <a:latin typeface="微软雅黑" panose="020B0503020204020204" charset="-122"/>
                <a:ea typeface="微软雅黑" panose="020B0503020204020204" charset="-122"/>
                <a:cs typeface="微软雅黑" panose="020B0503020204020204" charset="-122"/>
              </a:rPr>
              <a:t>应用</a:t>
            </a:r>
            <a:endParaRPr lang="en-US" dirty="0"/>
          </a:p>
        </p:txBody>
      </p:sp>
      <p:graphicFrame>
        <p:nvGraphicFramePr>
          <p:cNvPr id="4" name="Diagram 3"/>
          <p:cNvGraphicFramePr/>
          <p:nvPr/>
        </p:nvGraphicFramePr>
        <p:xfrm>
          <a:off x="1429604" y="1905000"/>
          <a:ext cx="6305266" cy="36914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a:latin typeface="微软雅黑" panose="020B0503020204020204" charset="-122"/>
                <a:ea typeface="微软雅黑" panose="020B0503020204020204" charset="-122"/>
                <a:cs typeface="微软雅黑" panose="020B0503020204020204" charset="-122"/>
              </a:rPr>
              <a:t>精准营销案例分享</a:t>
            </a:r>
            <a:endParaRPr lang="en-US" dirty="0"/>
          </a:p>
        </p:txBody>
      </p:sp>
      <p:sp>
        <p:nvSpPr>
          <p:cNvPr id="3" name="Content Placeholder 2"/>
          <p:cNvSpPr>
            <a:spLocks noGrp="1"/>
          </p:cNvSpPr>
          <p:nvPr>
            <p:ph idx="1"/>
          </p:nvPr>
        </p:nvSpPr>
        <p:spPr>
          <a:xfrm>
            <a:off x="1614488" y="2226469"/>
            <a:ext cx="5915025" cy="381107"/>
          </a:xfrm>
        </p:spPr>
        <p:txBody>
          <a:bodyPr>
            <a:normAutofit fontScale="60000"/>
          </a:bodyPr>
          <a:lstStyle/>
          <a:p>
            <a:r>
              <a:rPr lang="zh-CN" altLang="en-US" smtClean="0">
                <a:latin typeface="微软雅黑" panose="020B0503020204020204" charset="-122"/>
                <a:ea typeface="微软雅黑" panose="020B0503020204020204" charset="-122"/>
                <a:cs typeface="微软雅黑" panose="020B0503020204020204" charset="-122"/>
              </a:rPr>
              <a:t>背景</a:t>
            </a:r>
            <a:endParaRPr lang="en-US" dirty="0">
              <a:latin typeface="微软雅黑" panose="020B0503020204020204" charset="-122"/>
              <a:ea typeface="微软雅黑" panose="020B0503020204020204" charset="-122"/>
              <a:cs typeface="微软雅黑" panose="020B0503020204020204" charset="-122"/>
            </a:endParaRPr>
          </a:p>
        </p:txBody>
      </p:sp>
      <p:sp>
        <p:nvSpPr>
          <p:cNvPr id="4" name="Rectangle 3"/>
          <p:cNvSpPr/>
          <p:nvPr/>
        </p:nvSpPr>
        <p:spPr>
          <a:xfrm>
            <a:off x="6720486" y="3150938"/>
            <a:ext cx="1650954" cy="6199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350" dirty="0">
                <a:latin typeface="微软雅黑" panose="020B0503020204020204" charset="-122"/>
                <a:ea typeface="微软雅黑" panose="020B0503020204020204" charset="-122"/>
                <a:cs typeface="微软雅黑" panose="020B0503020204020204" charset="-122"/>
              </a:rPr>
              <a:t>用户体验差、骚扰</a:t>
            </a:r>
            <a:endParaRPr lang="zh-CN" altLang="en-US" sz="1350" dirty="0">
              <a:latin typeface="微软雅黑" panose="020B0503020204020204" charset="-122"/>
              <a:ea typeface="微软雅黑" panose="020B0503020204020204" charset="-122"/>
              <a:cs typeface="微软雅黑" panose="020B0503020204020204" charset="-122"/>
            </a:endParaRPr>
          </a:p>
          <a:p>
            <a:r>
              <a:rPr lang="zh-CN" altLang="en-US" sz="1350" dirty="0">
                <a:latin typeface="微软雅黑" panose="020B0503020204020204" charset="-122"/>
                <a:ea typeface="微软雅黑" panose="020B0503020204020204" charset="-122"/>
                <a:cs typeface="微软雅黑" panose="020B0503020204020204" charset="-122"/>
              </a:rPr>
              <a:t>关闭</a:t>
            </a:r>
            <a:r>
              <a:rPr lang="en-US" altLang="zh-CN" sz="1350" dirty="0">
                <a:latin typeface="微软雅黑" panose="020B0503020204020204" charset="-122"/>
                <a:ea typeface="微软雅黑" panose="020B0503020204020204" charset="-122"/>
                <a:cs typeface="微软雅黑" panose="020B0503020204020204" charset="-122"/>
              </a:rPr>
              <a:t>push</a:t>
            </a:r>
            <a:r>
              <a:rPr lang="zh-CN" altLang="en-US" sz="1350" dirty="0">
                <a:latin typeface="微软雅黑" panose="020B0503020204020204" charset="-122"/>
                <a:ea typeface="微软雅黑" panose="020B0503020204020204" charset="-122"/>
                <a:cs typeface="微软雅黑" panose="020B0503020204020204" charset="-122"/>
              </a:rPr>
              <a:t>推送</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5" name="Rectangle 4"/>
          <p:cNvSpPr/>
          <p:nvPr/>
        </p:nvSpPr>
        <p:spPr>
          <a:xfrm>
            <a:off x="6720486" y="4256773"/>
            <a:ext cx="1861008" cy="4206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latin typeface="微软雅黑" panose="020B0503020204020204" charset="-122"/>
                <a:ea typeface="微软雅黑" panose="020B0503020204020204" charset="-122"/>
                <a:cs typeface="微软雅黑" panose="020B0503020204020204" charset="-122"/>
              </a:rPr>
              <a:t>点击率低、转化效果差</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6" name="Right Arrow 5"/>
          <p:cNvSpPr/>
          <p:nvPr/>
        </p:nvSpPr>
        <p:spPr>
          <a:xfrm>
            <a:off x="3679052" y="3950962"/>
            <a:ext cx="448056" cy="2319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7" name="Rectangle 6"/>
          <p:cNvSpPr/>
          <p:nvPr/>
        </p:nvSpPr>
        <p:spPr>
          <a:xfrm>
            <a:off x="4251506" y="3856618"/>
            <a:ext cx="1527048" cy="4206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微软雅黑" panose="020B0503020204020204" charset="-122"/>
                <a:ea typeface="微软雅黑" panose="020B0503020204020204" charset="-122"/>
                <a:cs typeface="微软雅黑" panose="020B0503020204020204" charset="-122"/>
              </a:rPr>
              <a:t>千人一面</a:t>
            </a:r>
            <a:endParaRPr lang="en-US" sz="1200" dirty="0">
              <a:latin typeface="微软雅黑" panose="020B0503020204020204" charset="-122"/>
              <a:ea typeface="微软雅黑" panose="020B0503020204020204" charset="-122"/>
              <a:cs typeface="微软雅黑" panose="020B0503020204020204" charset="-122"/>
            </a:endParaRPr>
          </a:p>
        </p:txBody>
      </p:sp>
      <p:pic>
        <p:nvPicPr>
          <p:cNvPr id="8" name="Picture 7"/>
          <p:cNvPicPr>
            <a:picLocks noChangeAspect="1"/>
          </p:cNvPicPr>
          <p:nvPr/>
        </p:nvPicPr>
        <p:blipFill>
          <a:blip r:embed="rId2"/>
          <a:stretch>
            <a:fillRect/>
          </a:stretch>
        </p:blipFill>
        <p:spPr>
          <a:xfrm>
            <a:off x="1216268" y="2873454"/>
            <a:ext cx="2338386" cy="2125805"/>
          </a:xfrm>
          <a:prstGeom prst="rect">
            <a:avLst/>
          </a:prstGeom>
        </p:spPr>
      </p:pic>
      <p:sp>
        <p:nvSpPr>
          <p:cNvPr id="9" name="TextBox 8"/>
          <p:cNvSpPr txBox="1"/>
          <p:nvPr/>
        </p:nvSpPr>
        <p:spPr>
          <a:xfrm>
            <a:off x="1505935" y="5169937"/>
            <a:ext cx="1268095" cy="311785"/>
          </a:xfrm>
          <a:prstGeom prst="rect">
            <a:avLst/>
          </a:prstGeom>
          <a:noFill/>
        </p:spPr>
        <p:txBody>
          <a:bodyPr wrap="none" rtlCol="0">
            <a:spAutoFit/>
          </a:bodyPr>
          <a:lstStyle/>
          <a:p>
            <a:r>
              <a:rPr lang="zh-CN" altLang="en-US" sz="1350">
                <a:latin typeface="微软雅黑" panose="020B0503020204020204" charset="-122"/>
                <a:ea typeface="微软雅黑" panose="020B0503020204020204" charset="-122"/>
                <a:cs typeface="微软雅黑" panose="020B0503020204020204" charset="-122"/>
              </a:rPr>
              <a:t>手机</a:t>
            </a:r>
            <a:r>
              <a:rPr lang="en-US" altLang="zh-CN" sz="1350" dirty="0">
                <a:latin typeface="微软雅黑" panose="020B0503020204020204" charset="-122"/>
                <a:ea typeface="微软雅黑" panose="020B0503020204020204" charset="-122"/>
                <a:cs typeface="微软雅黑" panose="020B0503020204020204" charset="-122"/>
              </a:rPr>
              <a:t>push</a:t>
            </a:r>
            <a:r>
              <a:rPr lang="zh-CN" altLang="en-US" sz="1350" dirty="0">
                <a:latin typeface="微软雅黑" panose="020B0503020204020204" charset="-122"/>
                <a:ea typeface="微软雅黑" panose="020B0503020204020204" charset="-122"/>
                <a:cs typeface="微软雅黑" panose="020B0503020204020204" charset="-122"/>
              </a:rPr>
              <a:t>推送</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10" name="Left Brace 9"/>
          <p:cNvSpPr/>
          <p:nvPr/>
        </p:nvSpPr>
        <p:spPr>
          <a:xfrm>
            <a:off x="5778554" y="3575574"/>
            <a:ext cx="368985" cy="96359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11" name="TextBox 10"/>
          <p:cNvSpPr txBox="1"/>
          <p:nvPr/>
        </p:nvSpPr>
        <p:spPr>
          <a:xfrm>
            <a:off x="6147539" y="3389099"/>
            <a:ext cx="697230" cy="311785"/>
          </a:xfrm>
          <a:prstGeom prst="rect">
            <a:avLst/>
          </a:prstGeom>
          <a:noFill/>
        </p:spPr>
        <p:txBody>
          <a:bodyPr wrap="none" rtlCol="0">
            <a:spAutoFit/>
          </a:bodyPr>
          <a:lstStyle/>
          <a:p>
            <a:r>
              <a:rPr lang="zh-CN" altLang="en-US" sz="1350" dirty="0">
                <a:latin typeface="微软雅黑" panose="020B0503020204020204" charset="-122"/>
                <a:ea typeface="微软雅黑" panose="020B0503020204020204" charset="-122"/>
                <a:cs typeface="微软雅黑" panose="020B0503020204020204" charset="-122"/>
              </a:rPr>
              <a:t>用户：</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12" name="TextBox 11"/>
          <p:cNvSpPr txBox="1"/>
          <p:nvPr/>
        </p:nvSpPr>
        <p:spPr>
          <a:xfrm>
            <a:off x="6147540" y="4400398"/>
            <a:ext cx="697230" cy="311785"/>
          </a:xfrm>
          <a:prstGeom prst="rect">
            <a:avLst/>
          </a:prstGeom>
          <a:noFill/>
        </p:spPr>
        <p:txBody>
          <a:bodyPr wrap="none" rtlCol="0">
            <a:spAutoFit/>
          </a:bodyPr>
          <a:lstStyle/>
          <a:p>
            <a:r>
              <a:rPr lang="zh-CN" altLang="en-US" sz="1350" dirty="0">
                <a:latin typeface="微软雅黑" panose="020B0503020204020204" charset="-122"/>
                <a:ea typeface="微软雅黑" panose="020B0503020204020204" charset="-122"/>
                <a:cs typeface="微软雅黑" panose="020B0503020204020204" charset="-122"/>
              </a:rPr>
              <a:t>业务：</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13" name="Rectangle 12"/>
          <p:cNvSpPr/>
          <p:nvPr/>
        </p:nvSpPr>
        <p:spPr>
          <a:xfrm>
            <a:off x="4251506" y="3150938"/>
            <a:ext cx="1527048" cy="4206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a:latin typeface="微软雅黑" panose="020B0503020204020204" charset="-122"/>
                <a:ea typeface="微软雅黑" panose="020B0503020204020204" charset="-122"/>
                <a:cs typeface="微软雅黑" panose="020B0503020204020204" charset="-122"/>
              </a:rPr>
              <a:t>粗放</a:t>
            </a:r>
            <a:endParaRPr lang="en-US" sz="1200" dirty="0">
              <a:latin typeface="微软雅黑" panose="020B0503020204020204" charset="-122"/>
              <a:ea typeface="微软雅黑" panose="020B0503020204020204" charset="-122"/>
              <a:cs typeface="微软雅黑" panose="020B0503020204020204" charset="-122"/>
            </a:endParaRPr>
          </a:p>
        </p:txBody>
      </p:sp>
      <p:sp>
        <p:nvSpPr>
          <p:cNvPr id="14" name="Right Arrow 13"/>
          <p:cNvSpPr/>
          <p:nvPr/>
        </p:nvSpPr>
        <p:spPr>
          <a:xfrm rot="19850800">
            <a:off x="3679052" y="3517168"/>
            <a:ext cx="448056" cy="2319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15" name="Rectangle 14"/>
          <p:cNvSpPr/>
          <p:nvPr/>
        </p:nvSpPr>
        <p:spPr>
          <a:xfrm>
            <a:off x="4251506" y="4558286"/>
            <a:ext cx="1527048" cy="4206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微软雅黑" panose="020B0503020204020204" charset="-122"/>
                <a:ea typeface="微软雅黑" panose="020B0503020204020204" charset="-122"/>
                <a:cs typeface="微软雅黑" panose="020B0503020204020204" charset="-122"/>
              </a:rPr>
              <a:t>场景单一</a:t>
            </a:r>
            <a:endParaRPr lang="en-US" sz="1200" dirty="0">
              <a:latin typeface="微软雅黑" panose="020B0503020204020204" charset="-122"/>
              <a:ea typeface="微软雅黑" panose="020B0503020204020204" charset="-122"/>
              <a:cs typeface="微软雅黑" panose="020B0503020204020204" charset="-122"/>
            </a:endParaRPr>
          </a:p>
        </p:txBody>
      </p:sp>
      <p:sp>
        <p:nvSpPr>
          <p:cNvPr id="16" name="Right Arrow 15"/>
          <p:cNvSpPr/>
          <p:nvPr/>
        </p:nvSpPr>
        <p:spPr>
          <a:xfrm rot="1613239">
            <a:off x="3707166" y="4400398"/>
            <a:ext cx="448056" cy="2319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18" name="TextBox 17"/>
          <p:cNvSpPr txBox="1"/>
          <p:nvPr/>
        </p:nvSpPr>
        <p:spPr>
          <a:xfrm>
            <a:off x="5605819" y="5770444"/>
            <a:ext cx="309880" cy="299085"/>
          </a:xfrm>
          <a:prstGeom prst="rect">
            <a:avLst/>
          </a:prstGeom>
          <a:noFill/>
        </p:spPr>
        <p:txBody>
          <a:bodyPr wrap="none" rtlCol="0">
            <a:spAutoFit/>
          </a:bodyPr>
          <a:lstStyle/>
          <a:p>
            <a:endParaRPr lang="en-US" sz="135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a:latin typeface="微软雅黑" panose="020B0503020204020204" charset="-122"/>
                <a:ea typeface="微软雅黑" panose="020B0503020204020204" charset="-122"/>
                <a:cs typeface="微软雅黑" panose="020B0503020204020204" charset="-122"/>
              </a:rPr>
              <a:t>精准营销案例分享</a:t>
            </a:r>
            <a:endParaRPr lang="en-US" dirty="0"/>
          </a:p>
        </p:txBody>
      </p:sp>
      <p:sp>
        <p:nvSpPr>
          <p:cNvPr id="3" name="Content Placeholder 2"/>
          <p:cNvSpPr>
            <a:spLocks noGrp="1"/>
          </p:cNvSpPr>
          <p:nvPr>
            <p:ph idx="1"/>
          </p:nvPr>
        </p:nvSpPr>
        <p:spPr>
          <a:xfrm>
            <a:off x="1614488" y="2226469"/>
            <a:ext cx="5915025" cy="381107"/>
          </a:xfrm>
        </p:spPr>
        <p:txBody>
          <a:bodyPr>
            <a:normAutofit fontScale="60000"/>
          </a:bodyPr>
          <a:lstStyle/>
          <a:p>
            <a:r>
              <a:rPr lang="zh-CN" altLang="en-US" dirty="0" smtClean="0">
                <a:latin typeface="微软雅黑" panose="020B0503020204020204" charset="-122"/>
                <a:ea typeface="微软雅黑" panose="020B0503020204020204" charset="-122"/>
                <a:cs typeface="微软雅黑" panose="020B0503020204020204" charset="-122"/>
              </a:rPr>
              <a:t>背景</a:t>
            </a:r>
            <a:endParaRPr lang="en-US" dirty="0">
              <a:latin typeface="微软雅黑" panose="020B0503020204020204" charset="-122"/>
              <a:ea typeface="微软雅黑" panose="020B0503020204020204" charset="-122"/>
              <a:cs typeface="微软雅黑" panose="020B0503020204020204" charset="-122"/>
            </a:endParaRPr>
          </a:p>
        </p:txBody>
      </p:sp>
      <p:sp>
        <p:nvSpPr>
          <p:cNvPr id="18" name="TextBox 17"/>
          <p:cNvSpPr txBox="1"/>
          <p:nvPr/>
        </p:nvSpPr>
        <p:spPr>
          <a:xfrm>
            <a:off x="5605819" y="5770444"/>
            <a:ext cx="309880" cy="299085"/>
          </a:xfrm>
          <a:prstGeom prst="rect">
            <a:avLst/>
          </a:prstGeom>
          <a:noFill/>
        </p:spPr>
        <p:txBody>
          <a:bodyPr wrap="none" rtlCol="0">
            <a:spAutoFit/>
          </a:bodyPr>
          <a:lstStyle/>
          <a:p>
            <a:endParaRPr lang="en-US" sz="1350" dirty="0"/>
          </a:p>
        </p:txBody>
      </p:sp>
      <p:sp>
        <p:nvSpPr>
          <p:cNvPr id="19" name="TextBox 18"/>
          <p:cNvSpPr txBox="1"/>
          <p:nvPr/>
        </p:nvSpPr>
        <p:spPr>
          <a:xfrm>
            <a:off x="2941084" y="3251032"/>
            <a:ext cx="2497247" cy="2574925"/>
          </a:xfrm>
          <a:prstGeom prst="rect">
            <a:avLst/>
          </a:prstGeom>
          <a:noFill/>
        </p:spPr>
        <p:txBody>
          <a:bodyPr wrap="square" rtlCol="0">
            <a:spAutoFit/>
          </a:bodyPr>
          <a:lstStyle/>
          <a:p>
            <a:r>
              <a:rPr lang="zh-CN" altLang="en-US" sz="1350" dirty="0" smtClean="0">
                <a:latin typeface="微软雅黑" panose="020B0503020204020204" charset="-122"/>
                <a:ea typeface="微软雅黑" panose="020B0503020204020204" charset="-122"/>
                <a:cs typeface="微软雅黑" panose="020B0503020204020204" charset="-122"/>
              </a:rPr>
              <a:t>目标：</a:t>
            </a:r>
            <a:endParaRPr lang="zh-CN" altLang="en-US" sz="1350" dirty="0" smtClean="0">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v"/>
            </a:pPr>
            <a:r>
              <a:rPr lang="zh-CN" altLang="en-US" sz="1350" dirty="0" smtClean="0">
                <a:latin typeface="微软雅黑" panose="020B0503020204020204" charset="-122"/>
                <a:ea typeface="微软雅黑" panose="020B0503020204020204" charset="-122"/>
                <a:cs typeface="微软雅黑" panose="020B0503020204020204" charset="-122"/>
              </a:rPr>
              <a:t>创造价值</a:t>
            </a:r>
            <a:endParaRPr lang="zh-CN" altLang="en-US" sz="1350" dirty="0" smtClean="0">
              <a:latin typeface="微软雅黑" panose="020B0503020204020204" charset="-122"/>
              <a:ea typeface="微软雅黑" panose="020B0503020204020204" charset="-122"/>
              <a:cs typeface="微软雅黑" panose="020B0503020204020204" charset="-122"/>
            </a:endParaRPr>
          </a:p>
          <a:p>
            <a:pPr marL="742950" lvl="1" indent="-285750">
              <a:buFont typeface="Wingdings" panose="05000000000000000000" pitchFamily="2" charset="2"/>
              <a:buChar char="v"/>
            </a:pPr>
            <a:r>
              <a:rPr lang="zh-CN" altLang="en-US" sz="1350" dirty="0" smtClean="0">
                <a:latin typeface="微软雅黑" panose="020B0503020204020204" charset="-122"/>
                <a:ea typeface="微软雅黑" panose="020B0503020204020204" charset="-122"/>
                <a:cs typeface="微软雅黑" panose="020B0503020204020204" charset="-122"/>
              </a:rPr>
              <a:t>唤醒沉睡</a:t>
            </a:r>
            <a:r>
              <a:rPr lang="en-US" altLang="zh-CN" sz="1350" dirty="0" smtClean="0">
                <a:latin typeface="微软雅黑" panose="020B0503020204020204" charset="-122"/>
                <a:ea typeface="微软雅黑" panose="020B0503020204020204" charset="-122"/>
                <a:cs typeface="微软雅黑" panose="020B0503020204020204" charset="-122"/>
              </a:rPr>
              <a:t>/</a:t>
            </a:r>
            <a:r>
              <a:rPr lang="zh-CN" altLang="en-US" sz="1350" dirty="0" smtClean="0">
                <a:latin typeface="微软雅黑" panose="020B0503020204020204" charset="-122"/>
                <a:ea typeface="微软雅黑" panose="020B0503020204020204" charset="-122"/>
                <a:cs typeface="微软雅黑" panose="020B0503020204020204" charset="-122"/>
              </a:rPr>
              <a:t>流失用户</a:t>
            </a:r>
            <a:endParaRPr lang="zh-CN" altLang="en-US" sz="1350" dirty="0" smtClean="0">
              <a:latin typeface="微软雅黑" panose="020B0503020204020204" charset="-122"/>
              <a:ea typeface="微软雅黑" panose="020B0503020204020204" charset="-122"/>
              <a:cs typeface="微软雅黑" panose="020B0503020204020204" charset="-122"/>
            </a:endParaRPr>
          </a:p>
          <a:p>
            <a:pPr marL="742950" lvl="1" indent="-285750">
              <a:buFont typeface="Wingdings" panose="05000000000000000000" pitchFamily="2" charset="2"/>
              <a:buChar char="v"/>
            </a:pPr>
            <a:r>
              <a:rPr lang="zh-CN" altLang="en-US" sz="1350" dirty="0" smtClean="0">
                <a:latin typeface="微软雅黑" panose="020B0503020204020204" charset="-122"/>
                <a:ea typeface="微软雅黑" panose="020B0503020204020204" charset="-122"/>
                <a:cs typeface="微软雅黑" panose="020B0503020204020204" charset="-122"/>
              </a:rPr>
              <a:t>转化</a:t>
            </a:r>
            <a:endParaRPr lang="zh-CN" altLang="en-US" sz="1350" dirty="0">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v"/>
            </a:pPr>
            <a:r>
              <a:rPr lang="zh-CN" altLang="en-US" sz="1350" dirty="0" smtClean="0">
                <a:latin typeface="微软雅黑" panose="020B0503020204020204" charset="-122"/>
                <a:ea typeface="微软雅黑" panose="020B0503020204020204" charset="-122"/>
                <a:cs typeface="微软雅黑" panose="020B0503020204020204" charset="-122"/>
              </a:rPr>
              <a:t>用户体验</a:t>
            </a:r>
            <a:endParaRPr lang="zh-CN" altLang="en-US" sz="1350" dirty="0" smtClean="0">
              <a:latin typeface="微软雅黑" panose="020B0503020204020204" charset="-122"/>
              <a:ea typeface="微软雅黑" panose="020B0503020204020204" charset="-122"/>
              <a:cs typeface="微软雅黑" panose="020B0503020204020204" charset="-122"/>
            </a:endParaRPr>
          </a:p>
          <a:p>
            <a:pPr marL="742950" lvl="1" indent="-285750">
              <a:buFont typeface="Wingdings" panose="05000000000000000000" pitchFamily="2" charset="2"/>
              <a:buChar char="v"/>
            </a:pPr>
            <a:r>
              <a:rPr lang="zh-CN" altLang="en-US" sz="1350" dirty="0" smtClean="0">
                <a:latin typeface="微软雅黑" panose="020B0503020204020204" charset="-122"/>
                <a:ea typeface="微软雅黑" panose="020B0503020204020204" charset="-122"/>
                <a:cs typeface="微软雅黑" panose="020B0503020204020204" charset="-122"/>
              </a:rPr>
              <a:t>給用户惊喜感</a:t>
            </a:r>
            <a:endParaRPr lang="zh-CN" altLang="en-US" sz="1350" dirty="0" smtClean="0">
              <a:latin typeface="微软雅黑" panose="020B0503020204020204" charset="-122"/>
              <a:ea typeface="微软雅黑" panose="020B0503020204020204" charset="-122"/>
              <a:cs typeface="微软雅黑" panose="020B0503020204020204" charset="-122"/>
            </a:endParaRPr>
          </a:p>
          <a:p>
            <a:pPr marL="742950" lvl="1" indent="-285750">
              <a:buFont typeface="Wingdings" panose="05000000000000000000" pitchFamily="2" charset="2"/>
              <a:buChar char="v"/>
            </a:pPr>
            <a:r>
              <a:rPr lang="zh-CN" altLang="en-US" sz="1350" dirty="0" smtClean="0">
                <a:latin typeface="微软雅黑" panose="020B0503020204020204" charset="-122"/>
                <a:ea typeface="微软雅黑" panose="020B0503020204020204" charset="-122"/>
                <a:cs typeface="微软雅黑" panose="020B0503020204020204" charset="-122"/>
              </a:rPr>
              <a:t>减少骚扰</a:t>
            </a:r>
            <a:endParaRPr lang="zh-CN" altLang="en-US" sz="1350" dirty="0" smtClean="0">
              <a:latin typeface="微软雅黑" panose="020B0503020204020204" charset="-122"/>
              <a:ea typeface="微软雅黑" panose="020B0503020204020204" charset="-122"/>
              <a:cs typeface="微软雅黑" panose="020B0503020204020204" charset="-122"/>
            </a:endParaRPr>
          </a:p>
          <a:p>
            <a:endParaRPr lang="zh-CN" altLang="en-US" sz="1350" dirty="0">
              <a:latin typeface="微软雅黑" panose="020B0503020204020204" charset="-122"/>
              <a:ea typeface="微软雅黑" panose="020B0503020204020204" charset="-122"/>
              <a:cs typeface="微软雅黑" panose="020B0503020204020204" charset="-122"/>
            </a:endParaRPr>
          </a:p>
          <a:p>
            <a:r>
              <a:rPr lang="zh-CN" altLang="en-US" sz="1350" dirty="0" smtClean="0">
                <a:latin typeface="微软雅黑" panose="020B0503020204020204" charset="-122"/>
                <a:ea typeface="微软雅黑" panose="020B0503020204020204" charset="-122"/>
                <a:cs typeface="微软雅黑" panose="020B0503020204020204" charset="-122"/>
              </a:rPr>
              <a:t>方式：</a:t>
            </a:r>
            <a:endParaRPr lang="zh-CN" altLang="en-US" sz="1350" dirty="0" smtClean="0">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v"/>
            </a:pPr>
            <a:r>
              <a:rPr lang="zh-CN" altLang="en-US" sz="1350" dirty="0" smtClean="0">
                <a:latin typeface="微软雅黑" panose="020B0503020204020204" charset="-122"/>
                <a:ea typeface="微软雅黑" panose="020B0503020204020204" charset="-122"/>
                <a:cs typeface="微软雅黑" panose="020B0503020204020204" charset="-122"/>
              </a:rPr>
              <a:t>千人千面、场景化、个性化</a:t>
            </a:r>
            <a:endParaRPr lang="zh-CN" altLang="en-US" sz="1350" dirty="0" smtClean="0">
              <a:latin typeface="微软雅黑" panose="020B0503020204020204" charset="-122"/>
              <a:ea typeface="微软雅黑" panose="020B0503020204020204" charset="-122"/>
              <a:cs typeface="微软雅黑" panose="020B0503020204020204" charset="-122"/>
            </a:endParaRPr>
          </a:p>
          <a:p>
            <a:endParaRPr lang="en-US" sz="1350" dirty="0">
              <a:latin typeface="微软雅黑" panose="020B0503020204020204" charset="-122"/>
              <a:ea typeface="微软雅黑" panose="020B0503020204020204" charset="-122"/>
              <a:cs typeface="微软雅黑" panose="020B0503020204020204" charset="-122"/>
            </a:endParaRPr>
          </a:p>
        </p:txBody>
      </p:sp>
      <p:pic>
        <p:nvPicPr>
          <p:cNvPr id="20" name="Picture 19"/>
          <p:cNvPicPr>
            <a:picLocks noChangeAspect="1"/>
          </p:cNvPicPr>
          <p:nvPr/>
        </p:nvPicPr>
        <p:blipFill>
          <a:blip r:embed="rId2"/>
          <a:stretch>
            <a:fillRect/>
          </a:stretch>
        </p:blipFill>
        <p:spPr>
          <a:xfrm>
            <a:off x="6263312" y="3846394"/>
            <a:ext cx="2409825" cy="1924050"/>
          </a:xfrm>
          <a:prstGeom prst="rect">
            <a:avLst/>
          </a:prstGeom>
        </p:spPr>
      </p:pic>
      <p:sp>
        <p:nvSpPr>
          <p:cNvPr id="21" name="Explosion 1 20"/>
          <p:cNvSpPr/>
          <p:nvPr/>
        </p:nvSpPr>
        <p:spPr>
          <a:xfrm>
            <a:off x="4448696" y="2267655"/>
            <a:ext cx="1536539" cy="983377"/>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智能运营</a:t>
            </a:r>
            <a:endParaRPr lang="en-US" sz="1350" dirty="0">
              <a:latin typeface="微软雅黑" panose="020B0503020204020204" charset="-122"/>
              <a:ea typeface="微软雅黑" panose="020B0503020204020204" charset="-122"/>
              <a:cs typeface="微软雅黑" panose="020B0503020204020204" charset="-122"/>
            </a:endParaRPr>
          </a:p>
        </p:txBody>
      </p:sp>
      <p:pic>
        <p:nvPicPr>
          <p:cNvPr id="22" name="Picture 21"/>
          <p:cNvPicPr>
            <a:picLocks noChangeAspect="1"/>
          </p:cNvPicPr>
          <p:nvPr/>
        </p:nvPicPr>
        <p:blipFill>
          <a:blip r:embed="rId3"/>
          <a:stretch>
            <a:fillRect/>
          </a:stretch>
        </p:blipFill>
        <p:spPr>
          <a:xfrm>
            <a:off x="163478" y="2988179"/>
            <a:ext cx="2220887" cy="2782265"/>
          </a:xfrm>
          <a:prstGeom prst="rect">
            <a:avLst/>
          </a:prstGeom>
        </p:spPr>
      </p:pic>
      <p:sp>
        <p:nvSpPr>
          <p:cNvPr id="23" name="Explosion 1 22"/>
          <p:cNvSpPr/>
          <p:nvPr/>
        </p:nvSpPr>
        <p:spPr>
          <a:xfrm>
            <a:off x="6281660" y="2068773"/>
            <a:ext cx="1536539" cy="983377"/>
          </a:xfrm>
          <a:prstGeom prst="irregularSeal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数据驱动</a:t>
            </a:r>
            <a:endParaRPr lang="en-US" sz="135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23"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a:latin typeface="微软雅黑" panose="020B0503020204020204" charset="-122"/>
                <a:ea typeface="微软雅黑" panose="020B0503020204020204" charset="-122"/>
                <a:cs typeface="微软雅黑" panose="020B0503020204020204" charset="-122"/>
              </a:rPr>
              <a:t>精准营销案例分享</a:t>
            </a:r>
            <a:endParaRPr lang="en-US" dirty="0"/>
          </a:p>
        </p:txBody>
      </p:sp>
      <p:sp>
        <p:nvSpPr>
          <p:cNvPr id="3" name="Content Placeholder 2"/>
          <p:cNvSpPr>
            <a:spLocks noGrp="1"/>
          </p:cNvSpPr>
          <p:nvPr>
            <p:ph idx="1"/>
          </p:nvPr>
        </p:nvSpPr>
        <p:spPr>
          <a:xfrm>
            <a:off x="1614488" y="2226469"/>
            <a:ext cx="5915025" cy="381107"/>
          </a:xfrm>
        </p:spPr>
        <p:txBody>
          <a:bodyPr>
            <a:normAutofit fontScale="60000"/>
          </a:bodyPr>
          <a:lstStyle/>
          <a:p>
            <a:r>
              <a:rPr lang="zh-CN" altLang="en-US" dirty="0">
                <a:latin typeface="微软雅黑" panose="020B0503020204020204" charset="-122"/>
                <a:ea typeface="微软雅黑" panose="020B0503020204020204" charset="-122"/>
                <a:cs typeface="微软雅黑" panose="020B0503020204020204" charset="-122"/>
              </a:rPr>
              <a:t>问题与解决思路</a:t>
            </a:r>
            <a:endParaRPr lang="en-US" dirty="0">
              <a:latin typeface="微软雅黑" panose="020B0503020204020204" charset="-122"/>
              <a:ea typeface="微软雅黑" panose="020B0503020204020204" charset="-122"/>
              <a:cs typeface="微软雅黑" panose="020B0503020204020204" charset="-122"/>
            </a:endParaRPr>
          </a:p>
        </p:txBody>
      </p:sp>
      <p:sp>
        <p:nvSpPr>
          <p:cNvPr id="18" name="TextBox 17"/>
          <p:cNvSpPr txBox="1"/>
          <p:nvPr/>
        </p:nvSpPr>
        <p:spPr>
          <a:xfrm>
            <a:off x="5605819" y="5770444"/>
            <a:ext cx="309880" cy="299085"/>
          </a:xfrm>
          <a:prstGeom prst="rect">
            <a:avLst/>
          </a:prstGeom>
          <a:noFill/>
        </p:spPr>
        <p:txBody>
          <a:bodyPr wrap="none" rtlCol="0">
            <a:spAutoFit/>
          </a:bodyPr>
          <a:lstStyle/>
          <a:p>
            <a:endParaRPr lang="en-US" sz="1350" dirty="0"/>
          </a:p>
        </p:txBody>
      </p:sp>
      <p:sp>
        <p:nvSpPr>
          <p:cNvPr id="10" name="Rounded Rectangle 9"/>
          <p:cNvSpPr/>
          <p:nvPr/>
        </p:nvSpPr>
        <p:spPr>
          <a:xfrm>
            <a:off x="439512" y="2817887"/>
            <a:ext cx="2910552" cy="79552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r>
              <a:rPr lang="zh-CN" altLang="en-US" sz="1350" dirty="0" smtClean="0">
                <a:latin typeface="微软雅黑" panose="020B0503020204020204" charset="-122"/>
                <a:ea typeface="微软雅黑" panose="020B0503020204020204" charset="-122"/>
                <a:cs typeface="微软雅黑" panose="020B0503020204020204" charset="-122"/>
              </a:rPr>
              <a:t>双平台，多业务，</a:t>
            </a:r>
            <a:r>
              <a:rPr lang="en-US" altLang="zh-CN" sz="1350" dirty="0" smtClean="0">
                <a:latin typeface="微软雅黑" panose="020B0503020204020204" charset="-122"/>
                <a:ea typeface="微软雅黑" panose="020B0503020204020204" charset="-122"/>
                <a:cs typeface="微软雅黑" panose="020B0503020204020204" charset="-122"/>
              </a:rPr>
              <a:t>C/B</a:t>
            </a:r>
            <a:r>
              <a:rPr lang="zh-CN" altLang="en-US" sz="1350" dirty="0" smtClean="0">
                <a:latin typeface="微软雅黑" panose="020B0503020204020204" charset="-122"/>
                <a:ea typeface="微软雅黑" panose="020B0503020204020204" charset="-122"/>
                <a:cs typeface="微软雅黑" panose="020B0503020204020204" charset="-122"/>
              </a:rPr>
              <a:t> 两端</a:t>
            </a:r>
            <a:endParaRPr lang="zh-CN" altLang="en-US" sz="13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350" dirty="0">
                <a:latin typeface="微软雅黑" panose="020B0503020204020204" charset="-122"/>
                <a:ea typeface="微软雅黑" panose="020B0503020204020204" charset="-122"/>
                <a:cs typeface="微软雅黑" panose="020B0503020204020204" charset="-122"/>
              </a:rPr>
              <a:t>美团、点评两套</a:t>
            </a:r>
            <a:r>
              <a:rPr lang="en-US" altLang="zh-CN" sz="1350" dirty="0">
                <a:latin typeface="微软雅黑" panose="020B0503020204020204" charset="-122"/>
                <a:ea typeface="微软雅黑" panose="020B0503020204020204" charset="-122"/>
                <a:cs typeface="微软雅黑" panose="020B0503020204020204" charset="-122"/>
              </a:rPr>
              <a:t>push</a:t>
            </a:r>
            <a:r>
              <a:rPr lang="zh-CN" altLang="en-US" sz="1350" dirty="0">
                <a:latin typeface="微软雅黑" panose="020B0503020204020204" charset="-122"/>
                <a:ea typeface="微软雅黑" panose="020B0503020204020204" charset="-122"/>
                <a:cs typeface="微软雅黑" panose="020B0503020204020204" charset="-122"/>
              </a:rPr>
              <a:t>平台、通道</a:t>
            </a:r>
            <a:endParaRPr lang="zh-CN" altLang="en-US" sz="13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350" dirty="0">
                <a:latin typeface="微软雅黑" panose="020B0503020204020204" charset="-122"/>
                <a:ea typeface="微软雅黑" panose="020B0503020204020204" charset="-122"/>
                <a:cs typeface="微软雅黑" panose="020B0503020204020204" charset="-122"/>
              </a:rPr>
              <a:t>两套</a:t>
            </a:r>
            <a:r>
              <a:rPr lang="en-US" altLang="zh-CN" sz="1350" dirty="0">
                <a:latin typeface="微软雅黑" panose="020B0503020204020204" charset="-122"/>
                <a:ea typeface="微软雅黑" panose="020B0503020204020204" charset="-122"/>
                <a:cs typeface="微软雅黑" panose="020B0503020204020204" charset="-122"/>
              </a:rPr>
              <a:t>ID</a:t>
            </a:r>
            <a:r>
              <a:rPr lang="zh-CN" altLang="en-US" sz="1350" dirty="0">
                <a:latin typeface="微软雅黑" panose="020B0503020204020204" charset="-122"/>
                <a:ea typeface="微软雅黑" panose="020B0503020204020204" charset="-122"/>
                <a:cs typeface="微软雅黑" panose="020B0503020204020204" charset="-122"/>
              </a:rPr>
              <a:t>体系</a:t>
            </a:r>
            <a:endParaRPr lang="zh-CN" altLang="en-US" sz="1350" dirty="0">
              <a:latin typeface="微软雅黑" panose="020B0503020204020204" charset="-122"/>
              <a:ea typeface="微软雅黑" panose="020B0503020204020204" charset="-122"/>
              <a:cs typeface="微软雅黑" panose="020B0503020204020204" charset="-122"/>
            </a:endParaRPr>
          </a:p>
        </p:txBody>
      </p:sp>
      <p:sp>
        <p:nvSpPr>
          <p:cNvPr id="11" name="Rounded Rectangle 10"/>
          <p:cNvSpPr/>
          <p:nvPr/>
        </p:nvSpPr>
        <p:spPr>
          <a:xfrm>
            <a:off x="439512" y="3772012"/>
            <a:ext cx="2910552" cy="79552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r>
              <a:rPr lang="zh-CN" altLang="en-US" sz="1350" dirty="0">
                <a:latin typeface="微软雅黑" panose="020B0503020204020204" charset="-122"/>
                <a:ea typeface="微软雅黑" panose="020B0503020204020204" charset="-122"/>
                <a:cs typeface="微软雅黑" panose="020B0503020204020204" charset="-122"/>
              </a:rPr>
              <a:t>运营平台不够易用</a:t>
            </a:r>
            <a:endParaRPr lang="zh-CN" altLang="en-US" sz="13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350" dirty="0" smtClean="0">
                <a:latin typeface="微软雅黑" panose="020B0503020204020204" charset="-122"/>
                <a:ea typeface="微软雅黑" panose="020B0503020204020204" charset="-122"/>
                <a:cs typeface="微软雅黑" panose="020B0503020204020204" charset="-122"/>
              </a:rPr>
              <a:t>画像数据人肉</a:t>
            </a:r>
            <a:r>
              <a:rPr lang="en-US" altLang="zh-CN" sz="1350" dirty="0">
                <a:latin typeface="微软雅黑" panose="020B0503020204020204" charset="-122"/>
                <a:ea typeface="微软雅黑" panose="020B0503020204020204" charset="-122"/>
                <a:cs typeface="微软雅黑" panose="020B0503020204020204" charset="-122"/>
              </a:rPr>
              <a:t>SQL</a:t>
            </a:r>
            <a:r>
              <a:rPr lang="zh-CN" altLang="en-US" sz="1350" dirty="0">
                <a:latin typeface="微软雅黑" panose="020B0503020204020204" charset="-122"/>
                <a:ea typeface="微软雅黑" panose="020B0503020204020204" charset="-122"/>
                <a:cs typeface="微软雅黑" panose="020B0503020204020204" charset="-122"/>
              </a:rPr>
              <a:t>、人肉上传</a:t>
            </a:r>
            <a:endParaRPr lang="zh-CN" altLang="en-US" sz="13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350" dirty="0">
                <a:latin typeface="微软雅黑" panose="020B0503020204020204" charset="-122"/>
                <a:ea typeface="微软雅黑" panose="020B0503020204020204" charset="-122"/>
                <a:cs typeface="微软雅黑" panose="020B0503020204020204" charset="-122"/>
              </a:rPr>
              <a:t>效果报表不</a:t>
            </a:r>
            <a:r>
              <a:rPr lang="zh-CN" altLang="en-US" sz="1350" dirty="0" smtClean="0">
                <a:latin typeface="微软雅黑" panose="020B0503020204020204" charset="-122"/>
                <a:ea typeface="微软雅黑" panose="020B0503020204020204" charset="-122"/>
                <a:cs typeface="微软雅黑" panose="020B0503020204020204" charset="-122"/>
              </a:rPr>
              <a:t>直观</a:t>
            </a:r>
            <a:endParaRPr lang="zh-CN" altLang="en-US" sz="1350" dirty="0">
              <a:latin typeface="微软雅黑" panose="020B0503020204020204" charset="-122"/>
              <a:ea typeface="微软雅黑" panose="020B0503020204020204" charset="-122"/>
              <a:cs typeface="微软雅黑" panose="020B0503020204020204" charset="-122"/>
            </a:endParaRPr>
          </a:p>
        </p:txBody>
      </p:sp>
      <p:sp>
        <p:nvSpPr>
          <p:cNvPr id="12" name="Rounded Rectangle 11"/>
          <p:cNvSpPr/>
          <p:nvPr/>
        </p:nvSpPr>
        <p:spPr>
          <a:xfrm>
            <a:off x="439512" y="4895339"/>
            <a:ext cx="2910552" cy="79552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r>
              <a:rPr lang="zh-CN" altLang="en-US" sz="1350" dirty="0">
                <a:latin typeface="微软雅黑" panose="020B0503020204020204" charset="-122"/>
                <a:ea typeface="微软雅黑" panose="020B0503020204020204" charset="-122"/>
                <a:cs typeface="微软雅黑" panose="020B0503020204020204" charset="-122"/>
              </a:rPr>
              <a:t>只支持</a:t>
            </a:r>
            <a:r>
              <a:rPr lang="en-US" altLang="zh-CN" sz="1350" dirty="0">
                <a:latin typeface="微软雅黑" panose="020B0503020204020204" charset="-122"/>
                <a:ea typeface="微软雅黑" panose="020B0503020204020204" charset="-122"/>
                <a:cs typeface="微软雅黑" panose="020B0503020204020204" charset="-122"/>
              </a:rPr>
              <a:t>T</a:t>
            </a:r>
            <a:r>
              <a:rPr lang="zh-CN" altLang="en-US" sz="1350" dirty="0">
                <a:latin typeface="微软雅黑" panose="020B0503020204020204" charset="-122"/>
                <a:ea typeface="微软雅黑" panose="020B0503020204020204" charset="-122"/>
                <a:cs typeface="微软雅黑" panose="020B0503020204020204" charset="-122"/>
              </a:rPr>
              <a:t>＋</a:t>
            </a:r>
            <a:r>
              <a:rPr lang="en-US" altLang="zh-CN" sz="1350" dirty="0">
                <a:latin typeface="微软雅黑" panose="020B0503020204020204" charset="-122"/>
                <a:ea typeface="微软雅黑" panose="020B0503020204020204" charset="-122"/>
                <a:cs typeface="微软雅黑" panose="020B0503020204020204" charset="-122"/>
              </a:rPr>
              <a:t>1</a:t>
            </a:r>
            <a:r>
              <a:rPr lang="zh-CN" altLang="en-US" sz="1350" dirty="0">
                <a:latin typeface="微软雅黑" panose="020B0503020204020204" charset="-122"/>
                <a:ea typeface="微软雅黑" panose="020B0503020204020204" charset="-122"/>
                <a:cs typeface="微软雅黑" panose="020B0503020204020204" charset="-122"/>
              </a:rPr>
              <a:t> </a:t>
            </a:r>
            <a:r>
              <a:rPr lang="zh-CN" altLang="en-US" sz="1350" dirty="0" smtClean="0">
                <a:latin typeface="微软雅黑" panose="020B0503020204020204" charset="-122"/>
                <a:ea typeface="微软雅黑" panose="020B0503020204020204" charset="-122"/>
                <a:cs typeface="微软雅黑" panose="020B0503020204020204" charset="-122"/>
              </a:rPr>
              <a:t>发送／数据统计，</a:t>
            </a:r>
            <a:endParaRPr lang="zh-CN" altLang="en-US" sz="1350" dirty="0" smtClean="0">
              <a:latin typeface="微软雅黑" panose="020B0503020204020204" charset="-122"/>
              <a:ea typeface="微软雅黑" panose="020B0503020204020204" charset="-122"/>
              <a:cs typeface="微软雅黑" panose="020B0503020204020204" charset="-122"/>
            </a:endParaRPr>
          </a:p>
          <a:p>
            <a:r>
              <a:rPr lang="zh-CN" altLang="en-US" sz="1350" dirty="0" smtClean="0">
                <a:latin typeface="微软雅黑" panose="020B0503020204020204" charset="-122"/>
                <a:ea typeface="微软雅黑" panose="020B0503020204020204" charset="-122"/>
                <a:cs typeface="微软雅黑" panose="020B0503020204020204" charset="-122"/>
              </a:rPr>
              <a:t>时效性差</a:t>
            </a:r>
            <a:endParaRPr lang="en-US" sz="1350" dirty="0">
              <a:latin typeface="微软雅黑" panose="020B0503020204020204" charset="-122"/>
              <a:ea typeface="微软雅黑" panose="020B0503020204020204" charset="-122"/>
              <a:cs typeface="微软雅黑" panose="020B0503020204020204" charset="-122"/>
            </a:endParaRPr>
          </a:p>
        </p:txBody>
      </p:sp>
      <p:grpSp>
        <p:nvGrpSpPr>
          <p:cNvPr id="13" name="Group 12"/>
          <p:cNvGrpSpPr/>
          <p:nvPr/>
        </p:nvGrpSpPr>
        <p:grpSpPr>
          <a:xfrm>
            <a:off x="3567970" y="2870990"/>
            <a:ext cx="1174094" cy="630054"/>
            <a:chOff x="1679448" y="2361184"/>
            <a:chExt cx="3883152" cy="2083816"/>
          </a:xfrm>
        </p:grpSpPr>
        <p:pic>
          <p:nvPicPr>
            <p:cNvPr id="14" name="Picture 13"/>
            <p:cNvPicPr>
              <a:picLocks noChangeAspect="1"/>
            </p:cNvPicPr>
            <p:nvPr/>
          </p:nvPicPr>
          <p:blipFill>
            <a:blip r:embed="rId2"/>
            <a:stretch>
              <a:fillRect/>
            </a:stretch>
          </p:blipFill>
          <p:spPr>
            <a:xfrm>
              <a:off x="3581400" y="2413000"/>
              <a:ext cx="1981200" cy="2032000"/>
            </a:xfrm>
            <a:prstGeom prst="rect">
              <a:avLst/>
            </a:prstGeom>
          </p:spPr>
        </p:pic>
        <p:pic>
          <p:nvPicPr>
            <p:cNvPr id="15" name="Picture 14"/>
            <p:cNvPicPr>
              <a:picLocks noChangeAspect="1"/>
            </p:cNvPicPr>
            <p:nvPr/>
          </p:nvPicPr>
          <p:blipFill>
            <a:blip r:embed="rId3"/>
            <a:stretch>
              <a:fillRect/>
            </a:stretch>
          </p:blipFill>
          <p:spPr>
            <a:xfrm>
              <a:off x="1679448" y="2361184"/>
              <a:ext cx="1981200" cy="1981200"/>
            </a:xfrm>
            <a:prstGeom prst="rect">
              <a:avLst/>
            </a:prstGeom>
          </p:spPr>
        </p:pic>
      </p:grpSp>
      <p:sp>
        <p:nvSpPr>
          <p:cNvPr id="16" name="Multiply 15"/>
          <p:cNvSpPr/>
          <p:nvPr/>
        </p:nvSpPr>
        <p:spPr>
          <a:xfrm>
            <a:off x="4819298" y="3051397"/>
            <a:ext cx="374904" cy="338328"/>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17" name="Oval 16"/>
          <p:cNvSpPr/>
          <p:nvPr/>
        </p:nvSpPr>
        <p:spPr>
          <a:xfrm>
            <a:off x="5224094" y="2987052"/>
            <a:ext cx="749808"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结婚</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24" name="Oval 23"/>
          <p:cNvSpPr/>
          <p:nvPr/>
        </p:nvSpPr>
        <p:spPr>
          <a:xfrm>
            <a:off x="6043139" y="2969101"/>
            <a:ext cx="749808"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丽人</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25" name="Oval 24"/>
          <p:cNvSpPr/>
          <p:nvPr/>
        </p:nvSpPr>
        <p:spPr>
          <a:xfrm>
            <a:off x="6900074" y="2969101"/>
            <a:ext cx="749808"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休闲娱乐</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26" name="Multiply 25"/>
          <p:cNvSpPr/>
          <p:nvPr/>
        </p:nvSpPr>
        <p:spPr>
          <a:xfrm>
            <a:off x="7649882" y="3010249"/>
            <a:ext cx="374904" cy="338328"/>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27" name="Oval 26"/>
          <p:cNvSpPr/>
          <p:nvPr/>
        </p:nvSpPr>
        <p:spPr>
          <a:xfrm>
            <a:off x="8024786" y="2607575"/>
            <a:ext cx="749808"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用户运营</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28" name="Oval 27"/>
          <p:cNvSpPr/>
          <p:nvPr/>
        </p:nvSpPr>
        <p:spPr>
          <a:xfrm>
            <a:off x="8094022" y="3179413"/>
            <a:ext cx="749808"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商家营销</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29" name="Oval 28"/>
          <p:cNvSpPr/>
          <p:nvPr/>
        </p:nvSpPr>
        <p:spPr>
          <a:xfrm>
            <a:off x="3768132" y="3959464"/>
            <a:ext cx="868286"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查</a:t>
            </a:r>
            <a:r>
              <a:rPr lang="en-US" altLang="zh-CN" sz="1350" dirty="0" smtClean="0">
                <a:latin typeface="微软雅黑" panose="020B0503020204020204" charset="-122"/>
                <a:ea typeface="微软雅黑" panose="020B0503020204020204" charset="-122"/>
                <a:cs typeface="微软雅黑" panose="020B0503020204020204" charset="-122"/>
              </a:rPr>
              <a:t>SQL</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30" name="Oval 29"/>
          <p:cNvSpPr/>
          <p:nvPr/>
        </p:nvSpPr>
        <p:spPr>
          <a:xfrm>
            <a:off x="5006750" y="3959464"/>
            <a:ext cx="868286"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charset="-122"/>
                <a:ea typeface="微软雅黑" panose="020B0503020204020204" charset="-122"/>
                <a:cs typeface="微软雅黑" panose="020B0503020204020204" charset="-122"/>
              </a:rPr>
              <a:t>上传</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31" name="Oval 30"/>
          <p:cNvSpPr/>
          <p:nvPr/>
        </p:nvSpPr>
        <p:spPr>
          <a:xfrm>
            <a:off x="6406692" y="3959464"/>
            <a:ext cx="868286" cy="4206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smtClean="0">
                <a:latin typeface="微软雅黑" panose="020B0503020204020204" charset="-122"/>
                <a:ea typeface="微软雅黑" panose="020B0503020204020204" charset="-122"/>
                <a:cs typeface="微软雅黑" panose="020B0503020204020204" charset="-122"/>
              </a:rPr>
              <a:t>重传</a:t>
            </a:r>
            <a:endParaRPr lang="en-US" sz="1350" dirty="0">
              <a:latin typeface="微软雅黑" panose="020B0503020204020204" charset="-122"/>
              <a:ea typeface="微软雅黑" panose="020B0503020204020204" charset="-122"/>
              <a:cs typeface="微软雅黑" panose="020B0503020204020204" charset="-122"/>
            </a:endParaRPr>
          </a:p>
        </p:txBody>
      </p:sp>
      <p:pic>
        <p:nvPicPr>
          <p:cNvPr id="32" name="Picture 31"/>
          <p:cNvPicPr>
            <a:picLocks noChangeAspect="1"/>
          </p:cNvPicPr>
          <p:nvPr/>
        </p:nvPicPr>
        <p:blipFill>
          <a:blip r:embed="rId4"/>
          <a:stretch>
            <a:fillRect/>
          </a:stretch>
        </p:blipFill>
        <p:spPr>
          <a:xfrm>
            <a:off x="3567970" y="4761853"/>
            <a:ext cx="5012436" cy="1335731"/>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a:latin typeface="微软雅黑" panose="020B0503020204020204" charset="-122"/>
                <a:ea typeface="微软雅黑" panose="020B0503020204020204" charset="-122"/>
                <a:cs typeface="微软雅黑" panose="020B0503020204020204" charset="-122"/>
              </a:rPr>
              <a:t>精准营销案例分享</a:t>
            </a:r>
            <a:endParaRPr lang="en-US" dirty="0"/>
          </a:p>
        </p:txBody>
      </p:sp>
      <p:sp>
        <p:nvSpPr>
          <p:cNvPr id="3" name="Content Placeholder 2"/>
          <p:cNvSpPr>
            <a:spLocks noGrp="1"/>
          </p:cNvSpPr>
          <p:nvPr>
            <p:ph idx="1"/>
          </p:nvPr>
        </p:nvSpPr>
        <p:spPr>
          <a:xfrm>
            <a:off x="1614488" y="2226469"/>
            <a:ext cx="5915025" cy="381107"/>
          </a:xfrm>
        </p:spPr>
        <p:txBody>
          <a:bodyPr>
            <a:normAutofit fontScale="60000"/>
          </a:bodyPr>
          <a:lstStyle/>
          <a:p>
            <a:r>
              <a:rPr lang="zh-CN" altLang="en-US" dirty="0">
                <a:latin typeface="微软雅黑" panose="020B0503020204020204" charset="-122"/>
                <a:ea typeface="微软雅黑" panose="020B0503020204020204" charset="-122"/>
                <a:cs typeface="微软雅黑" panose="020B0503020204020204" charset="-122"/>
              </a:rPr>
              <a:t>问题与解决思路</a:t>
            </a:r>
            <a:endParaRPr lang="en-US" dirty="0">
              <a:latin typeface="微软雅黑" panose="020B0503020204020204" charset="-122"/>
              <a:ea typeface="微软雅黑" panose="020B0503020204020204" charset="-122"/>
              <a:cs typeface="微软雅黑" panose="020B0503020204020204" charset="-122"/>
            </a:endParaRPr>
          </a:p>
        </p:txBody>
      </p:sp>
      <p:sp>
        <p:nvSpPr>
          <p:cNvPr id="22" name="Rounded Rectangle 21"/>
          <p:cNvSpPr/>
          <p:nvPr/>
        </p:nvSpPr>
        <p:spPr>
          <a:xfrm>
            <a:off x="495740" y="2844794"/>
            <a:ext cx="2992213" cy="79552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r>
              <a:rPr lang="zh-CN" altLang="en-US" sz="1350" dirty="0">
                <a:latin typeface="微软雅黑" panose="020B0503020204020204" charset="-122"/>
                <a:ea typeface="微软雅黑" panose="020B0503020204020204" charset="-122"/>
                <a:cs typeface="微软雅黑" panose="020B0503020204020204" charset="-122"/>
              </a:rPr>
              <a:t>双平台</a:t>
            </a:r>
            <a:endParaRPr lang="zh-CN" altLang="en-US" sz="13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350" dirty="0">
                <a:latin typeface="微软雅黑" panose="020B0503020204020204" charset="-122"/>
                <a:ea typeface="微软雅黑" panose="020B0503020204020204" charset="-122"/>
                <a:cs typeface="微软雅黑" panose="020B0503020204020204" charset="-122"/>
              </a:rPr>
              <a:t>美团、点评两</a:t>
            </a:r>
            <a:r>
              <a:rPr lang="zh-CN" altLang="en-US" sz="1350" dirty="0" smtClean="0">
                <a:latin typeface="微软雅黑" panose="020B0503020204020204" charset="-122"/>
                <a:ea typeface="微软雅黑" panose="020B0503020204020204" charset="-122"/>
                <a:cs typeface="微软雅黑" panose="020B0503020204020204" charset="-122"/>
              </a:rPr>
              <a:t>套</a:t>
            </a:r>
            <a:r>
              <a:rPr lang="en-US" altLang="zh-CN" sz="1350" dirty="0" smtClean="0">
                <a:latin typeface="微软雅黑" panose="020B0503020204020204" charset="-122"/>
                <a:ea typeface="微软雅黑" panose="020B0503020204020204" charset="-122"/>
                <a:cs typeface="微软雅黑" panose="020B0503020204020204" charset="-122"/>
              </a:rPr>
              <a:t>PUSH</a:t>
            </a:r>
            <a:r>
              <a:rPr lang="zh-CN" altLang="en-US" sz="1350" dirty="0" smtClean="0">
                <a:latin typeface="微软雅黑" panose="020B0503020204020204" charset="-122"/>
                <a:ea typeface="微软雅黑" panose="020B0503020204020204" charset="-122"/>
                <a:cs typeface="微软雅黑" panose="020B0503020204020204" charset="-122"/>
              </a:rPr>
              <a:t>平台</a:t>
            </a:r>
            <a:r>
              <a:rPr lang="zh-CN" altLang="en-US" sz="1350" dirty="0">
                <a:latin typeface="微软雅黑" panose="020B0503020204020204" charset="-122"/>
                <a:ea typeface="微软雅黑" panose="020B0503020204020204" charset="-122"/>
                <a:cs typeface="微软雅黑" panose="020B0503020204020204" charset="-122"/>
              </a:rPr>
              <a:t>、通道</a:t>
            </a:r>
            <a:endParaRPr lang="zh-CN" altLang="en-US" sz="13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350" dirty="0">
                <a:latin typeface="微软雅黑" panose="020B0503020204020204" charset="-122"/>
                <a:ea typeface="微软雅黑" panose="020B0503020204020204" charset="-122"/>
                <a:cs typeface="微软雅黑" panose="020B0503020204020204" charset="-122"/>
              </a:rPr>
              <a:t>两套</a:t>
            </a:r>
            <a:r>
              <a:rPr lang="en-US" altLang="zh-CN" sz="1350" dirty="0">
                <a:latin typeface="微软雅黑" panose="020B0503020204020204" charset="-122"/>
                <a:ea typeface="微软雅黑" panose="020B0503020204020204" charset="-122"/>
                <a:cs typeface="微软雅黑" panose="020B0503020204020204" charset="-122"/>
              </a:rPr>
              <a:t>ID</a:t>
            </a:r>
            <a:r>
              <a:rPr lang="zh-CN" altLang="en-US" sz="1350" dirty="0">
                <a:latin typeface="微软雅黑" panose="020B0503020204020204" charset="-122"/>
                <a:ea typeface="微软雅黑" panose="020B0503020204020204" charset="-122"/>
                <a:cs typeface="微软雅黑" panose="020B0503020204020204" charset="-122"/>
              </a:rPr>
              <a:t>体系</a:t>
            </a:r>
            <a:endParaRPr lang="zh-CN" altLang="en-US" sz="1350" dirty="0">
              <a:latin typeface="微软雅黑" panose="020B0503020204020204" charset="-122"/>
              <a:ea typeface="微软雅黑" panose="020B0503020204020204" charset="-122"/>
              <a:cs typeface="微软雅黑" panose="020B0503020204020204" charset="-122"/>
            </a:endParaRPr>
          </a:p>
        </p:txBody>
      </p:sp>
      <p:sp>
        <p:nvSpPr>
          <p:cNvPr id="23" name="Rounded Rectangle 22"/>
          <p:cNvSpPr/>
          <p:nvPr/>
        </p:nvSpPr>
        <p:spPr>
          <a:xfrm>
            <a:off x="495741" y="3798919"/>
            <a:ext cx="2910552" cy="79552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r>
              <a:rPr lang="zh-CN" altLang="en-US" sz="1350" dirty="0">
                <a:latin typeface="微软雅黑" panose="020B0503020204020204" charset="-122"/>
                <a:ea typeface="微软雅黑" panose="020B0503020204020204" charset="-122"/>
                <a:cs typeface="微软雅黑" panose="020B0503020204020204" charset="-122"/>
              </a:rPr>
              <a:t>运营平台不够易用</a:t>
            </a:r>
            <a:endParaRPr lang="zh-CN" altLang="en-US" sz="13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350" dirty="0">
                <a:latin typeface="微软雅黑" panose="020B0503020204020204" charset="-122"/>
                <a:ea typeface="微软雅黑" panose="020B0503020204020204" charset="-122"/>
                <a:cs typeface="微软雅黑" panose="020B0503020204020204" charset="-122"/>
              </a:rPr>
              <a:t>人群包人肉</a:t>
            </a:r>
            <a:r>
              <a:rPr lang="en-US" altLang="zh-CN" sz="1350" dirty="0">
                <a:latin typeface="微软雅黑" panose="020B0503020204020204" charset="-122"/>
                <a:ea typeface="微软雅黑" panose="020B0503020204020204" charset="-122"/>
                <a:cs typeface="微软雅黑" panose="020B0503020204020204" charset="-122"/>
              </a:rPr>
              <a:t>SQL</a:t>
            </a:r>
            <a:r>
              <a:rPr lang="zh-CN" altLang="en-US" sz="1350" dirty="0">
                <a:latin typeface="微软雅黑" panose="020B0503020204020204" charset="-122"/>
                <a:ea typeface="微软雅黑" panose="020B0503020204020204" charset="-122"/>
                <a:cs typeface="微软雅黑" panose="020B0503020204020204" charset="-122"/>
              </a:rPr>
              <a:t>、人肉上传</a:t>
            </a:r>
            <a:endParaRPr lang="zh-CN" altLang="en-US" sz="13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350" dirty="0">
                <a:latin typeface="微软雅黑" panose="020B0503020204020204" charset="-122"/>
                <a:ea typeface="微软雅黑" panose="020B0503020204020204" charset="-122"/>
                <a:cs typeface="微软雅黑" panose="020B0503020204020204" charset="-122"/>
              </a:rPr>
              <a:t>效果报表不</a:t>
            </a:r>
            <a:r>
              <a:rPr lang="zh-CN" altLang="en-US" sz="1350" dirty="0" smtClean="0">
                <a:latin typeface="微软雅黑" panose="020B0503020204020204" charset="-122"/>
                <a:ea typeface="微软雅黑" panose="020B0503020204020204" charset="-122"/>
                <a:cs typeface="微软雅黑" panose="020B0503020204020204" charset="-122"/>
              </a:rPr>
              <a:t>直观</a:t>
            </a:r>
            <a:endParaRPr lang="zh-CN" altLang="en-US" sz="1350" dirty="0">
              <a:latin typeface="微软雅黑" panose="020B0503020204020204" charset="-122"/>
              <a:ea typeface="微软雅黑" panose="020B0503020204020204" charset="-122"/>
              <a:cs typeface="微软雅黑" panose="020B0503020204020204" charset="-122"/>
            </a:endParaRPr>
          </a:p>
        </p:txBody>
      </p:sp>
      <p:sp>
        <p:nvSpPr>
          <p:cNvPr id="33" name="Rounded Rectangle 32"/>
          <p:cNvSpPr/>
          <p:nvPr/>
        </p:nvSpPr>
        <p:spPr>
          <a:xfrm>
            <a:off x="495741" y="4922246"/>
            <a:ext cx="2910552" cy="79552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r>
              <a:rPr lang="zh-CN" altLang="en-US" sz="1350" dirty="0">
                <a:latin typeface="微软雅黑" panose="020B0503020204020204" charset="-122"/>
                <a:ea typeface="微软雅黑" panose="020B0503020204020204" charset="-122"/>
                <a:cs typeface="微软雅黑" panose="020B0503020204020204" charset="-122"/>
              </a:rPr>
              <a:t>只支持</a:t>
            </a:r>
            <a:r>
              <a:rPr lang="en-US" altLang="zh-CN" sz="1350" dirty="0">
                <a:latin typeface="微软雅黑" panose="020B0503020204020204" charset="-122"/>
                <a:ea typeface="微软雅黑" panose="020B0503020204020204" charset="-122"/>
                <a:cs typeface="微软雅黑" panose="020B0503020204020204" charset="-122"/>
              </a:rPr>
              <a:t>T</a:t>
            </a:r>
            <a:r>
              <a:rPr lang="zh-CN" altLang="en-US" sz="1350" dirty="0">
                <a:latin typeface="微软雅黑" panose="020B0503020204020204" charset="-122"/>
                <a:ea typeface="微软雅黑" panose="020B0503020204020204" charset="-122"/>
                <a:cs typeface="微软雅黑" panose="020B0503020204020204" charset="-122"/>
              </a:rPr>
              <a:t>＋</a:t>
            </a:r>
            <a:r>
              <a:rPr lang="en-US" altLang="zh-CN" sz="1350" dirty="0">
                <a:latin typeface="微软雅黑" panose="020B0503020204020204" charset="-122"/>
                <a:ea typeface="微软雅黑" panose="020B0503020204020204" charset="-122"/>
                <a:cs typeface="微软雅黑" panose="020B0503020204020204" charset="-122"/>
              </a:rPr>
              <a:t>1</a:t>
            </a:r>
            <a:r>
              <a:rPr lang="zh-CN" altLang="en-US" sz="1350" dirty="0">
                <a:latin typeface="微软雅黑" panose="020B0503020204020204" charset="-122"/>
                <a:ea typeface="微软雅黑" panose="020B0503020204020204" charset="-122"/>
                <a:cs typeface="微软雅黑" panose="020B0503020204020204" charset="-122"/>
              </a:rPr>
              <a:t> 发送，时效性</a:t>
            </a:r>
            <a:r>
              <a:rPr lang="zh-CN" altLang="en-US" sz="1350" dirty="0" smtClean="0">
                <a:latin typeface="微软雅黑" panose="020B0503020204020204" charset="-122"/>
                <a:ea typeface="微软雅黑" panose="020B0503020204020204" charset="-122"/>
                <a:cs typeface="微软雅黑" panose="020B0503020204020204" charset="-122"/>
              </a:rPr>
              <a:t>差</a:t>
            </a:r>
            <a:endParaRPr lang="en-US" sz="1350" dirty="0">
              <a:latin typeface="微软雅黑" panose="020B0503020204020204" charset="-122"/>
              <a:ea typeface="微软雅黑" panose="020B0503020204020204" charset="-122"/>
              <a:cs typeface="微软雅黑" panose="020B0503020204020204" charset="-122"/>
            </a:endParaRPr>
          </a:p>
        </p:txBody>
      </p:sp>
      <p:sp>
        <p:nvSpPr>
          <p:cNvPr id="34" name="Up Arrow 33"/>
          <p:cNvSpPr/>
          <p:nvPr/>
        </p:nvSpPr>
        <p:spPr>
          <a:xfrm rot="5400000">
            <a:off x="3756780" y="3035425"/>
            <a:ext cx="297180" cy="41426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35" name="Up Arrow 34"/>
          <p:cNvSpPr/>
          <p:nvPr/>
        </p:nvSpPr>
        <p:spPr>
          <a:xfrm rot="5400000">
            <a:off x="3756780" y="4018742"/>
            <a:ext cx="297180" cy="41426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36" name="Up Arrow 35"/>
          <p:cNvSpPr/>
          <p:nvPr/>
        </p:nvSpPr>
        <p:spPr>
          <a:xfrm rot="5400000">
            <a:off x="3756780" y="4983959"/>
            <a:ext cx="297180" cy="41426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微软雅黑" panose="020B0503020204020204" charset="-122"/>
              <a:ea typeface="微软雅黑" panose="020B0503020204020204" charset="-122"/>
              <a:cs typeface="微软雅黑" panose="020B0503020204020204" charset="-122"/>
            </a:endParaRPr>
          </a:p>
        </p:txBody>
      </p:sp>
      <p:sp>
        <p:nvSpPr>
          <p:cNvPr id="37" name="Rounded Rectangle 36"/>
          <p:cNvSpPr/>
          <p:nvPr/>
        </p:nvSpPr>
        <p:spPr>
          <a:xfrm>
            <a:off x="4562201" y="2842321"/>
            <a:ext cx="3559445" cy="79552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marL="285750" indent="-285750">
              <a:buFont typeface="Arial" panose="020B0604020202020204" pitchFamily="34" charset="0"/>
              <a:buChar char="•"/>
            </a:pPr>
            <a:r>
              <a:rPr lang="zh-CN" altLang="en-US" sz="1050" dirty="0" smtClean="0">
                <a:latin typeface="微软雅黑" panose="020B0503020204020204" charset="-122"/>
                <a:ea typeface="微软雅黑" panose="020B0503020204020204" charset="-122"/>
                <a:cs typeface="微软雅黑" panose="020B0503020204020204" charset="-122"/>
              </a:rPr>
              <a:t>抽象配置和发送服务，与底层解耦</a:t>
            </a:r>
            <a:endParaRPr lang="zh-CN" altLang="en-US" sz="1050" dirty="0" smtClean="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050" dirty="0" smtClean="0">
                <a:latin typeface="微软雅黑" panose="020B0503020204020204" charset="-122"/>
                <a:ea typeface="微软雅黑" panose="020B0503020204020204" charset="-122"/>
                <a:cs typeface="微软雅黑" panose="020B0503020204020204" charset="-122"/>
              </a:rPr>
              <a:t>构建双平台</a:t>
            </a:r>
            <a:r>
              <a:rPr lang="en-US" altLang="zh-CN" sz="1050" dirty="0" err="1" smtClean="0">
                <a:latin typeface="微软雅黑" panose="020B0503020204020204" charset="-122"/>
                <a:ea typeface="微软雅黑" panose="020B0503020204020204" charset="-122"/>
                <a:cs typeface="微软雅黑" panose="020B0503020204020204" charset="-122"/>
              </a:rPr>
              <a:t>UserID</a:t>
            </a:r>
            <a:r>
              <a:rPr lang="en-US" altLang="zh-CN" sz="1050" dirty="0" smtClean="0">
                <a:latin typeface="微软雅黑" panose="020B0503020204020204" charset="-122"/>
                <a:ea typeface="微软雅黑" panose="020B0503020204020204" charset="-122"/>
                <a:cs typeface="微软雅黑" panose="020B0503020204020204" charset="-122"/>
              </a:rPr>
              <a:t>/</a:t>
            </a:r>
            <a:r>
              <a:rPr lang="en-US" altLang="zh-CN" sz="1050" dirty="0" err="1" smtClean="0">
                <a:latin typeface="微软雅黑" panose="020B0503020204020204" charset="-122"/>
                <a:ea typeface="微软雅黑" panose="020B0503020204020204" charset="-122"/>
                <a:cs typeface="微软雅黑" panose="020B0503020204020204" charset="-122"/>
              </a:rPr>
              <a:t>DeviceID</a:t>
            </a:r>
            <a:r>
              <a:rPr lang="en-US" altLang="zh-CN" sz="1050" dirty="0" smtClean="0">
                <a:latin typeface="微软雅黑" panose="020B0503020204020204" charset="-122"/>
                <a:ea typeface="微软雅黑" panose="020B0503020204020204" charset="-122"/>
                <a:cs typeface="微软雅黑" panose="020B0503020204020204" charset="-122"/>
              </a:rPr>
              <a:t> </a:t>
            </a:r>
            <a:r>
              <a:rPr lang="zh-CN" altLang="en-US" sz="1050" dirty="0" smtClean="0">
                <a:latin typeface="微软雅黑" panose="020B0503020204020204" charset="-122"/>
                <a:ea typeface="微软雅黑" panose="020B0503020204020204" charset="-122"/>
                <a:cs typeface="微软雅黑" panose="020B0503020204020204" charset="-122"/>
              </a:rPr>
              <a:t>的</a:t>
            </a:r>
            <a:r>
              <a:rPr lang="en-US" altLang="zh-CN" sz="1050" dirty="0" smtClean="0">
                <a:latin typeface="微软雅黑" panose="020B0503020204020204" charset="-122"/>
                <a:ea typeface="微软雅黑" panose="020B0503020204020204" charset="-122"/>
                <a:cs typeface="微软雅黑" panose="020B0503020204020204" charset="-122"/>
              </a:rPr>
              <a:t>mapping</a:t>
            </a:r>
            <a:r>
              <a:rPr lang="zh-CN" altLang="en-US" sz="1050" dirty="0" smtClean="0">
                <a:latin typeface="微软雅黑" panose="020B0503020204020204" charset="-122"/>
                <a:ea typeface="微软雅黑" panose="020B0503020204020204" charset="-122"/>
                <a:cs typeface="微软雅黑" panose="020B0503020204020204" charset="-122"/>
              </a:rPr>
              <a:t>数据和服务</a:t>
            </a:r>
            <a:endParaRPr lang="zh-CN" altLang="en-US" sz="10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050" dirty="0" smtClean="0">
                <a:latin typeface="微软雅黑" panose="020B0503020204020204" charset="-122"/>
                <a:ea typeface="微软雅黑" panose="020B0503020204020204" charset="-122"/>
                <a:cs typeface="微软雅黑" panose="020B0503020204020204" charset="-122"/>
              </a:rPr>
              <a:t>推动平台技术融合一套底层</a:t>
            </a:r>
            <a:r>
              <a:rPr lang="en-US" altLang="zh-CN" sz="1050" dirty="0" smtClean="0">
                <a:latin typeface="微软雅黑" panose="020B0503020204020204" charset="-122"/>
                <a:ea typeface="微软雅黑" panose="020B0503020204020204" charset="-122"/>
                <a:cs typeface="微软雅黑" panose="020B0503020204020204" charset="-122"/>
              </a:rPr>
              <a:t>push</a:t>
            </a:r>
            <a:r>
              <a:rPr lang="zh-CN" altLang="en-US" sz="1050" dirty="0" smtClean="0">
                <a:latin typeface="微软雅黑" panose="020B0503020204020204" charset="-122"/>
                <a:ea typeface="微软雅黑" panose="020B0503020204020204" charset="-122"/>
                <a:cs typeface="微软雅黑" panose="020B0503020204020204" charset="-122"/>
              </a:rPr>
              <a:t>通道</a:t>
            </a:r>
            <a:endParaRPr lang="zh-CN" altLang="en-US" sz="1050" dirty="0">
              <a:latin typeface="微软雅黑" panose="020B0503020204020204" charset="-122"/>
              <a:ea typeface="微软雅黑" panose="020B0503020204020204" charset="-122"/>
              <a:cs typeface="微软雅黑" panose="020B0503020204020204" charset="-122"/>
            </a:endParaRPr>
          </a:p>
        </p:txBody>
      </p:sp>
      <p:sp>
        <p:nvSpPr>
          <p:cNvPr id="38" name="Rounded Rectangle 37"/>
          <p:cNvSpPr/>
          <p:nvPr/>
        </p:nvSpPr>
        <p:spPr>
          <a:xfrm>
            <a:off x="4562201" y="3828112"/>
            <a:ext cx="3559445" cy="79552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r>
              <a:rPr lang="zh-CN" altLang="en-US" sz="1050" dirty="0">
                <a:latin typeface="微软雅黑" panose="020B0503020204020204" charset="-122"/>
                <a:ea typeface="微软雅黑" panose="020B0503020204020204" charset="-122"/>
                <a:cs typeface="微软雅黑" panose="020B0503020204020204" charset="-122"/>
              </a:rPr>
              <a:t>运营平台</a:t>
            </a:r>
            <a:endParaRPr lang="zh-CN" altLang="en-US" sz="10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en-US" altLang="zh-CN" sz="1050" dirty="0" smtClean="0">
                <a:latin typeface="微软雅黑" panose="020B0503020204020204" charset="-122"/>
                <a:ea typeface="微软雅黑" panose="020B0503020204020204" charset="-122"/>
                <a:cs typeface="微软雅黑" panose="020B0503020204020204" charset="-122"/>
              </a:rPr>
              <a:t>Push</a:t>
            </a:r>
            <a:r>
              <a:rPr lang="zh-CN" altLang="en-US" sz="1050" dirty="0" smtClean="0">
                <a:latin typeface="微软雅黑" panose="020B0503020204020204" charset="-122"/>
                <a:ea typeface="微软雅黑" panose="020B0503020204020204" charset="-122"/>
                <a:cs typeface="微软雅黑" panose="020B0503020204020204" charset="-122"/>
              </a:rPr>
              <a:t> 管理</a:t>
            </a:r>
            <a:endParaRPr lang="zh-CN" altLang="en-US" sz="1050" dirty="0" smtClean="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050" dirty="0" smtClean="0">
                <a:latin typeface="微软雅黑" panose="020B0503020204020204" charset="-122"/>
                <a:ea typeface="微软雅黑" panose="020B0503020204020204" charset="-122"/>
                <a:cs typeface="微软雅黑" panose="020B0503020204020204" charset="-122"/>
              </a:rPr>
              <a:t>集成</a:t>
            </a:r>
            <a:r>
              <a:rPr lang="zh-CN" altLang="en-US" sz="1050" dirty="0">
                <a:latin typeface="微软雅黑" panose="020B0503020204020204" charset="-122"/>
                <a:ea typeface="微软雅黑" panose="020B0503020204020204" charset="-122"/>
                <a:cs typeface="微软雅黑" panose="020B0503020204020204" charset="-122"/>
              </a:rPr>
              <a:t>用户标签体系</a:t>
            </a:r>
            <a:endParaRPr lang="zh-CN" altLang="en-US" sz="1050" dirty="0">
              <a:latin typeface="微软雅黑" panose="020B0503020204020204" charset="-122"/>
              <a:ea typeface="微软雅黑" panose="020B0503020204020204" charset="-122"/>
              <a:cs typeface="微软雅黑" panose="020B0503020204020204" charset="-122"/>
            </a:endParaRPr>
          </a:p>
          <a:p>
            <a:pPr marL="285750" indent="-285750">
              <a:buFont typeface="Arial" panose="020B0604020202020204" pitchFamily="34" charset="0"/>
              <a:buChar char="•"/>
            </a:pPr>
            <a:r>
              <a:rPr lang="zh-CN" altLang="en-US" sz="1050" dirty="0">
                <a:latin typeface="微软雅黑" panose="020B0503020204020204" charset="-122"/>
                <a:ea typeface="微软雅黑" panose="020B0503020204020204" charset="-122"/>
                <a:cs typeface="微软雅黑" panose="020B0503020204020204" charset="-122"/>
              </a:rPr>
              <a:t>多维度实时效果</a:t>
            </a:r>
            <a:r>
              <a:rPr lang="zh-CN" altLang="en-US" sz="1050" dirty="0" smtClean="0">
                <a:latin typeface="微软雅黑" panose="020B0503020204020204" charset="-122"/>
                <a:ea typeface="微软雅黑" panose="020B0503020204020204" charset="-122"/>
                <a:cs typeface="微软雅黑" panose="020B0503020204020204" charset="-122"/>
              </a:rPr>
              <a:t>报表</a:t>
            </a:r>
            <a:endParaRPr lang="zh-CN" altLang="en-US" sz="1050" dirty="0">
              <a:latin typeface="微软雅黑" panose="020B0503020204020204" charset="-122"/>
              <a:ea typeface="微软雅黑" panose="020B0503020204020204" charset="-122"/>
              <a:cs typeface="微软雅黑" panose="020B0503020204020204" charset="-122"/>
            </a:endParaRPr>
          </a:p>
        </p:txBody>
      </p:sp>
      <p:sp>
        <p:nvSpPr>
          <p:cNvPr id="39" name="Rounded Rectangle 38"/>
          <p:cNvSpPr/>
          <p:nvPr/>
        </p:nvSpPr>
        <p:spPr>
          <a:xfrm>
            <a:off x="4562200" y="4922246"/>
            <a:ext cx="3559445" cy="795528"/>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r>
              <a:rPr lang="zh-CN" altLang="en-US" sz="1050" dirty="0" smtClean="0">
                <a:latin typeface="微软雅黑" panose="020B0503020204020204" charset="-122"/>
                <a:ea typeface="微软雅黑" panose="020B0503020204020204" charset="-122"/>
                <a:cs typeface="微软雅黑" panose="020B0503020204020204" charset="-122"/>
              </a:rPr>
              <a:t>基于</a:t>
            </a:r>
            <a:r>
              <a:rPr lang="en-US" altLang="zh-CN" sz="1050" dirty="0" smtClean="0">
                <a:latin typeface="微软雅黑" panose="020B0503020204020204" charset="-122"/>
                <a:ea typeface="微软雅黑" panose="020B0503020204020204" charset="-122"/>
                <a:cs typeface="微软雅黑" panose="020B0503020204020204" charset="-122"/>
              </a:rPr>
              <a:t>Storm</a:t>
            </a:r>
            <a:r>
              <a:rPr lang="zh-CN" altLang="en-US" sz="1050" dirty="0" smtClean="0">
                <a:latin typeface="微软雅黑" panose="020B0503020204020204" charset="-122"/>
                <a:ea typeface="微软雅黑" panose="020B0503020204020204" charset="-122"/>
                <a:cs typeface="微软雅黑" panose="020B0503020204020204" charset="-122"/>
              </a:rPr>
              <a:t>的实时发送引擎和报表统计</a:t>
            </a:r>
            <a:endParaRPr lang="zh-CN" altLang="en-US" sz="105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zh-CN" altLang="en-US" dirty="0">
                <a:latin typeface="微软雅黑" panose="020B0503020204020204" charset="-122"/>
                <a:ea typeface="微软雅黑" panose="020B0503020204020204" charset="-122"/>
                <a:cs typeface="微软雅黑" panose="020B0503020204020204" charset="-122"/>
              </a:rPr>
              <a:t>精准营销案例分享</a:t>
            </a:r>
            <a:endParaRPr lang="en-US" dirty="0"/>
          </a:p>
        </p:txBody>
      </p:sp>
      <p:sp>
        <p:nvSpPr>
          <p:cNvPr id="3" name="Content Placeholder 2"/>
          <p:cNvSpPr>
            <a:spLocks noGrp="1"/>
          </p:cNvSpPr>
          <p:nvPr>
            <p:ph idx="1"/>
          </p:nvPr>
        </p:nvSpPr>
        <p:spPr>
          <a:xfrm>
            <a:off x="1614488" y="2226469"/>
            <a:ext cx="5915025" cy="381107"/>
          </a:xfrm>
        </p:spPr>
        <p:txBody>
          <a:bodyPr>
            <a:normAutofit fontScale="60000"/>
          </a:bodyPr>
          <a:lstStyle/>
          <a:p>
            <a:r>
              <a:rPr lang="zh-CN" altLang="en-US" dirty="0" smtClean="0">
                <a:latin typeface="微软雅黑" panose="020B0503020204020204" charset="-122"/>
                <a:ea typeface="微软雅黑" panose="020B0503020204020204" charset="-122"/>
                <a:cs typeface="微软雅黑" panose="020B0503020204020204" charset="-122"/>
              </a:rPr>
              <a:t>架构经验</a:t>
            </a:r>
            <a:endParaRPr lang="en-US" dirty="0">
              <a:latin typeface="微软雅黑" panose="020B0503020204020204" charset="-122"/>
              <a:ea typeface="微软雅黑" panose="020B0503020204020204" charset="-122"/>
              <a:cs typeface="微软雅黑" panose="020B0503020204020204" charset="-122"/>
            </a:endParaRPr>
          </a:p>
        </p:txBody>
      </p:sp>
      <p:sp>
        <p:nvSpPr>
          <p:cNvPr id="13" name="副标题 2"/>
          <p:cNvSpPr txBox="1"/>
          <p:nvPr/>
        </p:nvSpPr>
        <p:spPr>
          <a:xfrm>
            <a:off x="382905" y="2832067"/>
            <a:ext cx="8132445" cy="3027998"/>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v"/>
            </a:pPr>
            <a:r>
              <a:rPr lang="zh-CN" altLang="en-US" sz="2100" smtClean="0">
                <a:latin typeface="微软雅黑" panose="020B0503020204020204" charset="-122"/>
                <a:ea typeface="微软雅黑" panose="020B0503020204020204" charset="-122"/>
                <a:cs typeface="微软雅黑" panose="020B0503020204020204" charset="-122"/>
              </a:rPr>
              <a:t>数据、计算、算法 三位一体</a:t>
            </a:r>
            <a:endParaRPr lang="zh-CN" altLang="en-US" sz="2100" smtClean="0">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v"/>
            </a:pPr>
            <a:r>
              <a:rPr lang="zh-CN" altLang="en-US" sz="2100" smtClean="0">
                <a:latin typeface="微软雅黑" panose="020B0503020204020204" charset="-122"/>
                <a:ea typeface="微软雅黑" panose="020B0503020204020204" charset="-122"/>
                <a:cs typeface="微软雅黑" panose="020B0503020204020204" charset="-122"/>
              </a:rPr>
              <a:t>模块化，可快速并行迭代</a:t>
            </a:r>
            <a:endParaRPr lang="zh-CN" altLang="en-US" sz="2100" smtClean="0">
              <a:latin typeface="微软雅黑" panose="020B0503020204020204" charset="-122"/>
              <a:ea typeface="微软雅黑" panose="020B0503020204020204" charset="-122"/>
              <a:cs typeface="微软雅黑" panose="020B0503020204020204" charset="-122"/>
            </a:endParaRPr>
          </a:p>
          <a:p>
            <a:pPr marL="285750" indent="-285750">
              <a:buFont typeface="Wingdings" panose="05000000000000000000" pitchFamily="2" charset="2"/>
              <a:buChar char="v"/>
            </a:pPr>
            <a:r>
              <a:rPr lang="zh-CN" altLang="en-US" sz="2100" smtClean="0">
                <a:latin typeface="微软雅黑" panose="020B0503020204020204" charset="-122"/>
                <a:ea typeface="微软雅黑" panose="020B0503020204020204" charset="-122"/>
                <a:cs typeface="微软雅黑" panose="020B0503020204020204" charset="-122"/>
              </a:rPr>
              <a:t>规则和模型有机共存、相互补充</a:t>
            </a:r>
            <a:endParaRPr lang="zh-CN" altLang="en-US" sz="2100" dirty="0">
              <a:latin typeface="微软雅黑" panose="020B0503020204020204" charset="-122"/>
              <a:ea typeface="微软雅黑" panose="020B0503020204020204" charset="-122"/>
              <a:cs typeface="微软雅黑" panose="020B0503020204020204" charset="-122"/>
            </a:endParaRPr>
          </a:p>
        </p:txBody>
      </p:sp>
      <p:pic>
        <p:nvPicPr>
          <p:cNvPr id="14" name="Picture 13"/>
          <p:cNvPicPr>
            <a:picLocks noChangeAspect="1"/>
          </p:cNvPicPr>
          <p:nvPr/>
        </p:nvPicPr>
        <p:blipFill>
          <a:blip r:embed="rId2"/>
          <a:stretch>
            <a:fillRect/>
          </a:stretch>
        </p:blipFill>
        <p:spPr>
          <a:xfrm>
            <a:off x="2403658" y="1913093"/>
            <a:ext cx="7688299" cy="3772961"/>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1699</Words>
  <Application>WPS 演示</Application>
  <PresentationFormat>Widescreen</PresentationFormat>
  <Paragraphs>449</Paragraphs>
  <Slides>21</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21</vt:i4>
      </vt:variant>
    </vt:vector>
  </HeadingPairs>
  <TitlesOfParts>
    <vt:vector size="29" baseType="lpstr">
      <vt:lpstr>Arial</vt:lpstr>
      <vt:lpstr>宋体</vt:lpstr>
      <vt:lpstr>Wingdings</vt:lpstr>
      <vt:lpstr>微软雅黑</vt:lpstr>
      <vt:lpstr>等线</vt:lpstr>
      <vt:lpstr>Calibri</vt:lpstr>
      <vt:lpstr>Calibri Light</vt:lpstr>
      <vt:lpstr>Office 主题</vt:lpstr>
      <vt:lpstr>PowerPoint 演示文稿</vt:lpstr>
      <vt:lpstr>O2O数据应用探索</vt:lpstr>
      <vt:lpstr>	美团点评简介</vt:lpstr>
      <vt:lpstr>数据在O2O服务电商的应用</vt:lpstr>
      <vt:lpstr>精准营销案例分享</vt:lpstr>
      <vt:lpstr>精准营销案例分享</vt:lpstr>
      <vt:lpstr>精准营销案例分享</vt:lpstr>
      <vt:lpstr>精准营销案例分享</vt:lpstr>
      <vt:lpstr>精准营销案例分享</vt:lpstr>
      <vt:lpstr>精准营销案例分享</vt:lpstr>
      <vt:lpstr>精准营销案例分享</vt:lpstr>
      <vt:lpstr>精准营销案例分享</vt:lpstr>
      <vt:lpstr>B端数据应用</vt:lpstr>
      <vt:lpstr>B端数据应用</vt:lpstr>
      <vt:lpstr>B端数据应用</vt:lpstr>
      <vt:lpstr>BD端数据产品</vt:lpstr>
      <vt:lpstr>BD端数据应用</vt:lpstr>
      <vt:lpstr>PowerPoint 演示文稿</vt:lpstr>
      <vt:lpstr>蜂窝推荐</vt:lpstr>
      <vt:lpstr>总结</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SD</dc:creator>
  <cp:lastModifiedBy>Administrator</cp:lastModifiedBy>
  <cp:revision>57</cp:revision>
  <dcterms:created xsi:type="dcterms:W3CDTF">2017-01-09T01:41:00Z</dcterms:created>
  <dcterms:modified xsi:type="dcterms:W3CDTF">2017-03-16T11:31:00Z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2052-10.1.0.6207</vt:lpwstr>
  </property>
</Properties>
</file>

<file path=docProps/thumbnail.jpeg>
</file>